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52" r:id="rId2"/>
    <p:sldMasterId id="2147483724" r:id="rId3"/>
    <p:sldMasterId id="2147483728" r:id="rId4"/>
    <p:sldMasterId id="2147483700" r:id="rId5"/>
    <p:sldMasterId id="2147483732" r:id="rId6"/>
    <p:sldMasterId id="2147483708" r:id="rId7"/>
    <p:sldMasterId id="2147483712" r:id="rId8"/>
    <p:sldMasterId id="2147483716" r:id="rId9"/>
    <p:sldMasterId id="2147483720" r:id="rId10"/>
    <p:sldMasterId id="2147483736" r:id="rId11"/>
    <p:sldMasterId id="2147483740" r:id="rId12"/>
  </p:sldMasterIdLst>
  <p:notesMasterIdLst>
    <p:notesMasterId r:id="rId145"/>
  </p:notesMasterIdLst>
  <p:sldIdLst>
    <p:sldId id="258" r:id="rId13"/>
    <p:sldId id="261" r:id="rId14"/>
    <p:sldId id="466" r:id="rId15"/>
    <p:sldId id="643" r:id="rId16"/>
    <p:sldId id="641" r:id="rId17"/>
    <p:sldId id="915" r:id="rId18"/>
    <p:sldId id="916" r:id="rId19"/>
    <p:sldId id="744" r:id="rId20"/>
    <p:sldId id="871" r:id="rId21"/>
    <p:sldId id="779" r:id="rId22"/>
    <p:sldId id="872" r:id="rId23"/>
    <p:sldId id="896" r:id="rId24"/>
    <p:sldId id="874" r:id="rId25"/>
    <p:sldId id="875" r:id="rId26"/>
    <p:sldId id="876" r:id="rId27"/>
    <p:sldId id="877" r:id="rId28"/>
    <p:sldId id="878" r:id="rId29"/>
    <p:sldId id="879" r:id="rId30"/>
    <p:sldId id="880" r:id="rId31"/>
    <p:sldId id="780" r:id="rId32"/>
    <p:sldId id="881" r:id="rId33"/>
    <p:sldId id="882" r:id="rId34"/>
    <p:sldId id="883" r:id="rId35"/>
    <p:sldId id="884" r:id="rId36"/>
    <p:sldId id="885" r:id="rId37"/>
    <p:sldId id="886" r:id="rId38"/>
    <p:sldId id="781" r:id="rId39"/>
    <p:sldId id="917" r:id="rId40"/>
    <p:sldId id="918" r:id="rId41"/>
    <p:sldId id="889" r:id="rId42"/>
    <p:sldId id="782" r:id="rId43"/>
    <p:sldId id="890" r:id="rId44"/>
    <p:sldId id="891" r:id="rId45"/>
    <p:sldId id="892" r:id="rId46"/>
    <p:sldId id="905" r:id="rId47"/>
    <p:sldId id="906" r:id="rId48"/>
    <p:sldId id="907" r:id="rId49"/>
    <p:sldId id="908" r:id="rId50"/>
    <p:sldId id="909" r:id="rId51"/>
    <p:sldId id="910" r:id="rId52"/>
    <p:sldId id="732" r:id="rId53"/>
    <p:sldId id="941" r:id="rId54"/>
    <p:sldId id="919" r:id="rId55"/>
    <p:sldId id="943" r:id="rId56"/>
    <p:sldId id="944" r:id="rId57"/>
    <p:sldId id="940" r:id="rId58"/>
    <p:sldId id="945" r:id="rId59"/>
    <p:sldId id="952" r:id="rId60"/>
    <p:sldId id="366" r:id="rId61"/>
    <p:sldId id="858" r:id="rId62"/>
    <p:sldId id="801" r:id="rId63"/>
    <p:sldId id="802" r:id="rId64"/>
    <p:sldId id="938" r:id="rId65"/>
    <p:sldId id="803" r:id="rId66"/>
    <p:sldId id="805" r:id="rId67"/>
    <p:sldId id="806" r:id="rId68"/>
    <p:sldId id="808" r:id="rId69"/>
    <p:sldId id="809" r:id="rId70"/>
    <p:sldId id="810" r:id="rId71"/>
    <p:sldId id="811" r:id="rId72"/>
    <p:sldId id="812" r:id="rId73"/>
    <p:sldId id="813" r:id="rId74"/>
    <p:sldId id="939" r:id="rId75"/>
    <p:sldId id="814" r:id="rId76"/>
    <p:sldId id="815" r:id="rId77"/>
    <p:sldId id="816" r:id="rId78"/>
    <p:sldId id="817" r:id="rId79"/>
    <p:sldId id="818" r:id="rId80"/>
    <p:sldId id="819" r:id="rId81"/>
    <p:sldId id="674" r:id="rId82"/>
    <p:sldId id="859" r:id="rId83"/>
    <p:sldId id="922" r:id="rId84"/>
    <p:sldId id="923" r:id="rId85"/>
    <p:sldId id="835" r:id="rId86"/>
    <p:sldId id="911" r:id="rId87"/>
    <p:sldId id="912" r:id="rId88"/>
    <p:sldId id="913" r:id="rId89"/>
    <p:sldId id="839" r:id="rId90"/>
    <p:sldId id="840" r:id="rId91"/>
    <p:sldId id="924" r:id="rId92"/>
    <p:sldId id="687" r:id="rId93"/>
    <p:sldId id="860" r:id="rId94"/>
    <p:sldId id="914" r:id="rId95"/>
    <p:sldId id="680" r:id="rId96"/>
    <p:sldId id="741" r:id="rId97"/>
    <p:sldId id="899" r:id="rId98"/>
    <p:sldId id="900" r:id="rId99"/>
    <p:sldId id="901" r:id="rId100"/>
    <p:sldId id="902" r:id="rId101"/>
    <p:sldId id="903" r:id="rId102"/>
    <p:sldId id="701" r:id="rId103"/>
    <p:sldId id="863" r:id="rId104"/>
    <p:sldId id="925" r:id="rId105"/>
    <p:sldId id="926" r:id="rId106"/>
    <p:sldId id="927" r:id="rId107"/>
    <p:sldId id="928" r:id="rId108"/>
    <p:sldId id="929" r:id="rId109"/>
    <p:sldId id="823" r:id="rId110"/>
    <p:sldId id="824" r:id="rId111"/>
    <p:sldId id="868" r:id="rId112"/>
    <p:sldId id="869" r:id="rId113"/>
    <p:sldId id="825" r:id="rId114"/>
    <p:sldId id="826" r:id="rId115"/>
    <p:sldId id="827" r:id="rId116"/>
    <p:sldId id="828" r:id="rId117"/>
    <p:sldId id="932" r:id="rId118"/>
    <p:sldId id="930" r:id="rId119"/>
    <p:sldId id="931" r:id="rId120"/>
    <p:sldId id="829" r:id="rId121"/>
    <p:sldId id="830" r:id="rId122"/>
    <p:sldId id="946" r:id="rId123"/>
    <p:sldId id="947" r:id="rId124"/>
    <p:sldId id="948" r:id="rId125"/>
    <p:sldId id="854" r:id="rId126"/>
    <p:sldId id="936" r:id="rId127"/>
    <p:sldId id="937" r:id="rId128"/>
    <p:sldId id="949" r:id="rId129"/>
    <p:sldId id="731" r:id="rId130"/>
    <p:sldId id="950" r:id="rId131"/>
    <p:sldId id="951" r:id="rId132"/>
    <p:sldId id="934" r:id="rId133"/>
    <p:sldId id="935" r:id="rId134"/>
    <p:sldId id="707" r:id="rId135"/>
    <p:sldId id="866" r:id="rId136"/>
    <p:sldId id="702" r:id="rId137"/>
    <p:sldId id="703" r:id="rId138"/>
    <p:sldId id="704" r:id="rId139"/>
    <p:sldId id="705" r:id="rId140"/>
    <p:sldId id="953" r:id="rId141"/>
    <p:sldId id="954" r:id="rId142"/>
    <p:sldId id="955" r:id="rId143"/>
    <p:sldId id="733" r:id="rId144"/>
  </p:sldIdLst>
  <p:sldSz cx="6858000" cy="9906000" type="A4"/>
  <p:notesSz cx="67691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0597B732-8D04-4544-98E6-E4CB57FF207D}">
          <p14:sldIdLst>
            <p14:sldId id="258"/>
            <p14:sldId id="261"/>
          </p14:sldIdLst>
        </p14:section>
        <p14:section name="목차" id="{26485394-E729-4332-9767-081F951BA7DC}">
          <p14:sldIdLst>
            <p14:sldId id="466"/>
          </p14:sldIdLst>
        </p14:section>
        <p14:section name="1. 셀러스 개요" id="{A82075BF-1CFC-4E8B-9F5E-EA68DC6BFEEA}">
          <p14:sldIdLst>
            <p14:sldId id="643"/>
            <p14:sldId id="641"/>
            <p14:sldId id="915"/>
            <p14:sldId id="916"/>
          </p14:sldIdLst>
        </p14:section>
        <p14:section name="2.Quick Start" id="{F7306CDC-7D72-4015-8E0E-F2E7B217343D}">
          <p14:sldIdLst>
            <p14:sldId id="744"/>
            <p14:sldId id="871"/>
          </p14:sldIdLst>
        </p14:section>
        <p14:section name="영업대표가 Seller's에 접속 후 첫 행동" id="{C16AAD26-8A0C-400E-A01B-E2414995416C}">
          <p14:sldIdLst>
            <p14:sldId id="779"/>
            <p14:sldId id="872"/>
            <p14:sldId id="896"/>
            <p14:sldId id="874"/>
            <p14:sldId id="875"/>
            <p14:sldId id="876"/>
            <p14:sldId id="877"/>
            <p14:sldId id="878"/>
            <p14:sldId id="879"/>
            <p14:sldId id="880"/>
          </p14:sldIdLst>
        </p14:section>
        <p14:section name="고객 방문 전 영업대표가 해야 할 순서" id="{0CF68D33-4A18-49B9-9913-079A69DB6F5B}">
          <p14:sldIdLst>
            <p14:sldId id="780"/>
            <p14:sldId id="881"/>
            <p14:sldId id="882"/>
            <p14:sldId id="883"/>
            <p14:sldId id="884"/>
            <p14:sldId id="885"/>
            <p14:sldId id="886"/>
          </p14:sldIdLst>
        </p14:section>
        <p14:section name="고객 만난 후에 영업대표가 해야할 순서" id="{CF9E37D5-10D7-4F0F-B408-169AD93E573F}">
          <p14:sldIdLst>
            <p14:sldId id="781"/>
            <p14:sldId id="917"/>
            <p14:sldId id="918"/>
            <p14:sldId id="889"/>
          </p14:sldIdLst>
        </p14:section>
        <p14:section name="고객컨택 후 잠재영업기회를 작성" id="{198E21B0-596F-4D6C-941F-940D769538E9}">
          <p14:sldIdLst>
            <p14:sldId id="782"/>
            <p14:sldId id="890"/>
            <p14:sldId id="891"/>
            <p14:sldId id="892"/>
          </p14:sldIdLst>
        </p14:section>
        <p14:section name="영업기회" id="{FD1AB333-7964-4D62-8C56-330C741BA56D}">
          <p14:sldIdLst>
            <p14:sldId id="905"/>
            <p14:sldId id="906"/>
            <p14:sldId id="907"/>
            <p14:sldId id="908"/>
            <p14:sldId id="909"/>
            <p14:sldId id="910"/>
          </p14:sldIdLst>
        </p14:section>
        <p14:section name="3. 메인페이지" id="{6132AF56-D352-4E7D-92BB-0AEFAD23B512}">
          <p14:sldIdLst>
            <p14:sldId id="732"/>
            <p14:sldId id="941"/>
            <p14:sldId id="919"/>
            <p14:sldId id="943"/>
            <p14:sldId id="944"/>
            <p14:sldId id="940"/>
            <p14:sldId id="945"/>
            <p14:sldId id="952"/>
          </p14:sldIdLst>
        </p14:section>
        <p14:section name="4. 고객사 및 고객개인정보" id="{F60FBFC3-A732-4CFA-BB37-11E16277A347}">
          <p14:sldIdLst>
            <p14:sldId id="366"/>
            <p14:sldId id="858"/>
            <p14:sldId id="801"/>
            <p14:sldId id="802"/>
            <p14:sldId id="938"/>
            <p14:sldId id="803"/>
            <p14:sldId id="805"/>
            <p14:sldId id="806"/>
            <p14:sldId id="808"/>
            <p14:sldId id="809"/>
            <p14:sldId id="810"/>
            <p14:sldId id="811"/>
            <p14:sldId id="812"/>
            <p14:sldId id="813"/>
            <p14:sldId id="939"/>
            <p14:sldId id="814"/>
            <p14:sldId id="815"/>
            <p14:sldId id="816"/>
            <p14:sldId id="817"/>
            <p14:sldId id="818"/>
            <p14:sldId id="819"/>
          </p14:sldIdLst>
        </p14:section>
        <p14:section name="5. 고객영업활동" id="{59939332-2049-423C-BE31-10A5018E2855}">
          <p14:sldIdLst>
            <p14:sldId id="674"/>
            <p14:sldId id="859"/>
            <p14:sldId id="922"/>
            <p14:sldId id="923"/>
            <p14:sldId id="835"/>
            <p14:sldId id="911"/>
            <p14:sldId id="912"/>
            <p14:sldId id="913"/>
            <p14:sldId id="839"/>
            <p14:sldId id="840"/>
            <p14:sldId id="924"/>
          </p14:sldIdLst>
        </p14:section>
        <p14:section name="6. 고객만족" id="{7ACC0305-9CFE-4C4D-B567-FF4859DD8663}">
          <p14:sldIdLst>
            <p14:sldId id="687"/>
            <p14:sldId id="860"/>
            <p14:sldId id="914"/>
            <p14:sldId id="680"/>
            <p14:sldId id="741"/>
            <p14:sldId id="899"/>
            <p14:sldId id="900"/>
            <p14:sldId id="901"/>
            <p14:sldId id="902"/>
            <p14:sldId id="903"/>
          </p14:sldIdLst>
        </p14:section>
        <p14:section name="7. 파트너사협업관리" id="{D30638E5-EF46-4223-B139-4067B8293BF5}">
          <p14:sldIdLst>
            <p14:sldId id="701"/>
            <p14:sldId id="863"/>
            <p14:sldId id="925"/>
            <p14:sldId id="926"/>
            <p14:sldId id="927"/>
            <p14:sldId id="928"/>
            <p14:sldId id="929"/>
            <p14:sldId id="823"/>
            <p14:sldId id="824"/>
            <p14:sldId id="868"/>
            <p14:sldId id="869"/>
            <p14:sldId id="825"/>
            <p14:sldId id="826"/>
            <p14:sldId id="827"/>
            <p14:sldId id="828"/>
            <p14:sldId id="932"/>
            <p14:sldId id="930"/>
            <p14:sldId id="931"/>
            <p14:sldId id="829"/>
            <p14:sldId id="830"/>
          </p14:sldIdLst>
        </p14:section>
        <p14:section name="8. 성과관리" id="{2D3D785B-7A13-41D3-975B-FC3B8CF7206F}">
          <p14:sldIdLst>
            <p14:sldId id="946"/>
            <p14:sldId id="947"/>
            <p14:sldId id="948"/>
            <p14:sldId id="854"/>
            <p14:sldId id="936"/>
            <p14:sldId id="937"/>
            <p14:sldId id="949"/>
          </p14:sldIdLst>
        </p14:section>
        <p14:section name="9. 사업전략" id="{B5705536-11EA-4454-BEE8-43A282FB291A}">
          <p14:sldIdLst>
            <p14:sldId id="731"/>
            <p14:sldId id="950"/>
            <p14:sldId id="951"/>
            <p14:sldId id="934"/>
            <p14:sldId id="935"/>
          </p14:sldIdLst>
        </p14:section>
        <p14:section name="10.일정관리" id="{9EB61F9E-81D3-47B9-9FCE-6C9B84FF7385}">
          <p14:sldIdLst>
            <p14:sldId id="707"/>
            <p14:sldId id="866"/>
            <p14:sldId id="702"/>
            <p14:sldId id="703"/>
            <p14:sldId id="704"/>
            <p14:sldId id="705"/>
            <p14:sldId id="953"/>
            <p14:sldId id="954"/>
            <p14:sldId id="955"/>
            <p14:sldId id="7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887" userDrawn="1">
          <p15:clr>
            <a:srgbClr val="A4A3A4"/>
          </p15:clr>
        </p15:guide>
        <p15:guide id="9" pos="164" userDrawn="1">
          <p15:clr>
            <a:srgbClr val="A4A3A4"/>
          </p15:clr>
        </p15:guide>
        <p15:guide id="11" orient="horz" pos="535" userDrawn="1">
          <p15:clr>
            <a:srgbClr val="A4A3A4"/>
          </p15:clr>
        </p15:guide>
        <p15:guide id="14" pos="3929" userDrawn="1">
          <p15:clr>
            <a:srgbClr val="A4A3A4"/>
          </p15:clr>
        </p15:guide>
        <p15:guide id="18" orient="horz" pos="5569" userDrawn="1">
          <p15:clr>
            <a:srgbClr val="A4A3A4"/>
          </p15:clr>
        </p15:guide>
        <p15:guide id="22" orient="horz" pos="852" userDrawn="1">
          <p15:clr>
            <a:srgbClr val="A4A3A4"/>
          </p15:clr>
        </p15:guide>
        <p15:guide id="27" pos="1616" userDrawn="1">
          <p15:clr>
            <a:srgbClr val="A4A3A4"/>
          </p15:clr>
        </p15:guide>
        <p15:guide id="30" pos="3385" userDrawn="1">
          <p15:clr>
            <a:srgbClr val="A4A3A4"/>
          </p15:clr>
        </p15:guide>
        <p15:guide id="33" pos="1026" userDrawn="1">
          <p15:clr>
            <a:srgbClr val="A4A3A4"/>
          </p15:clr>
        </p15:guide>
        <p15:guide id="34" pos="2614" userDrawn="1">
          <p15:clr>
            <a:srgbClr val="A4A3A4"/>
          </p15:clr>
        </p15:guide>
        <p15:guide id="37" orient="horz" pos="18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3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D0"/>
    <a:srgbClr val="FF0000"/>
    <a:srgbClr val="FFCC00"/>
    <a:srgbClr val="FFFFFF"/>
    <a:srgbClr val="FBFBFB"/>
    <a:srgbClr val="7C7C7C"/>
    <a:srgbClr val="B5B5B5"/>
    <a:srgbClr val="F7F7F7"/>
    <a:srgbClr val="FDFDF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0" autoAdjust="0"/>
    <p:restoredTop sz="94691" autoAdjust="0"/>
  </p:normalViewPr>
  <p:slideViewPr>
    <p:cSldViewPr showGuides="1">
      <p:cViewPr varScale="1">
        <p:scale>
          <a:sx n="78" d="100"/>
          <a:sy n="78" d="100"/>
        </p:scale>
        <p:origin x="3162" y="108"/>
      </p:cViewPr>
      <p:guideLst>
        <p:guide orient="horz" pos="5887"/>
        <p:guide pos="164"/>
        <p:guide orient="horz" pos="535"/>
        <p:guide pos="3929"/>
        <p:guide orient="horz" pos="5569"/>
        <p:guide orient="horz" pos="852"/>
        <p:guide pos="1616"/>
        <p:guide pos="3385"/>
        <p:guide pos="1026"/>
        <p:guide pos="2614"/>
        <p:guide orient="horz" pos="18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936" y="60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117" Type="http://schemas.openxmlformats.org/officeDocument/2006/relationships/slide" Target="slides/slide105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slide" Target="slides/slide100.xml"/><Relationship Id="rId133" Type="http://schemas.openxmlformats.org/officeDocument/2006/relationships/slide" Target="slides/slide121.xml"/><Relationship Id="rId138" Type="http://schemas.openxmlformats.org/officeDocument/2006/relationships/slide" Target="slides/slide126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123" Type="http://schemas.openxmlformats.org/officeDocument/2006/relationships/slide" Target="slides/slide111.xml"/><Relationship Id="rId128" Type="http://schemas.openxmlformats.org/officeDocument/2006/relationships/slide" Target="slides/slide116.xml"/><Relationship Id="rId144" Type="http://schemas.openxmlformats.org/officeDocument/2006/relationships/slide" Target="slides/slide132.xml"/><Relationship Id="rId14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slide" Target="slides/slide101.xml"/><Relationship Id="rId118" Type="http://schemas.openxmlformats.org/officeDocument/2006/relationships/slide" Target="slides/slide106.xml"/><Relationship Id="rId134" Type="http://schemas.openxmlformats.org/officeDocument/2006/relationships/slide" Target="slides/slide122.xml"/><Relationship Id="rId139" Type="http://schemas.openxmlformats.org/officeDocument/2006/relationships/slide" Target="slides/slide127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116" Type="http://schemas.openxmlformats.org/officeDocument/2006/relationships/slide" Target="slides/slide104.xml"/><Relationship Id="rId124" Type="http://schemas.openxmlformats.org/officeDocument/2006/relationships/slide" Target="slides/slide112.xml"/><Relationship Id="rId129" Type="http://schemas.openxmlformats.org/officeDocument/2006/relationships/slide" Target="slides/slide117.xml"/><Relationship Id="rId137" Type="http://schemas.openxmlformats.org/officeDocument/2006/relationships/slide" Target="slides/slide12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11" Type="http://schemas.openxmlformats.org/officeDocument/2006/relationships/slide" Target="slides/slide99.xml"/><Relationship Id="rId132" Type="http://schemas.openxmlformats.org/officeDocument/2006/relationships/slide" Target="slides/slide120.xml"/><Relationship Id="rId140" Type="http://schemas.openxmlformats.org/officeDocument/2006/relationships/slide" Target="slides/slide128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14" Type="http://schemas.openxmlformats.org/officeDocument/2006/relationships/slide" Target="slides/slide102.xml"/><Relationship Id="rId119" Type="http://schemas.openxmlformats.org/officeDocument/2006/relationships/slide" Target="slides/slide107.xml"/><Relationship Id="rId127" Type="http://schemas.openxmlformats.org/officeDocument/2006/relationships/slide" Target="slides/slide11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122" Type="http://schemas.openxmlformats.org/officeDocument/2006/relationships/slide" Target="slides/slide110.xml"/><Relationship Id="rId130" Type="http://schemas.openxmlformats.org/officeDocument/2006/relationships/slide" Target="slides/slide118.xml"/><Relationship Id="rId135" Type="http://schemas.openxmlformats.org/officeDocument/2006/relationships/slide" Target="slides/slide123.xml"/><Relationship Id="rId143" Type="http://schemas.openxmlformats.org/officeDocument/2006/relationships/slide" Target="slides/slide131.xml"/><Relationship Id="rId14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120" Type="http://schemas.openxmlformats.org/officeDocument/2006/relationships/slide" Target="slides/slide108.xml"/><Relationship Id="rId125" Type="http://schemas.openxmlformats.org/officeDocument/2006/relationships/slide" Target="slides/slide113.xml"/><Relationship Id="rId141" Type="http://schemas.openxmlformats.org/officeDocument/2006/relationships/slide" Target="slides/slide129.xml"/><Relationship Id="rId14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slide" Target="slides/slide103.xml"/><Relationship Id="rId131" Type="http://schemas.openxmlformats.org/officeDocument/2006/relationships/slide" Target="slides/slide119.xml"/><Relationship Id="rId136" Type="http://schemas.openxmlformats.org/officeDocument/2006/relationships/slide" Target="slides/slide124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126" Type="http://schemas.openxmlformats.org/officeDocument/2006/relationships/slide" Target="slides/slide114.xml"/><Relationship Id="rId147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121" Type="http://schemas.openxmlformats.org/officeDocument/2006/relationships/slide" Target="slides/slide109.xml"/><Relationship Id="rId142" Type="http://schemas.openxmlformats.org/officeDocument/2006/relationships/slide" Target="slides/slide1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33277" cy="495300"/>
          </a:xfrm>
          <a:prstGeom prst="rect">
            <a:avLst/>
          </a:prstGeom>
        </p:spPr>
        <p:txBody>
          <a:bodyPr vert="horz" lIns="91102" tIns="45551" rIns="91102" bIns="455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4257" y="1"/>
            <a:ext cx="2933277" cy="495300"/>
          </a:xfrm>
          <a:prstGeom prst="rect">
            <a:avLst/>
          </a:prstGeom>
        </p:spPr>
        <p:txBody>
          <a:bodyPr vert="horz" lIns="91102" tIns="45551" rIns="91102" bIns="45551" rtlCol="0"/>
          <a:lstStyle>
            <a:lvl1pPr algn="r">
              <a:defRPr sz="1200"/>
            </a:lvl1pPr>
          </a:lstStyle>
          <a:p>
            <a:fld id="{A7E509A4-1CD2-4A9A-A5D3-DF382E228488}" type="datetimeFigureOut">
              <a:rPr lang="ko-KR" altLang="en-US" smtClean="0"/>
              <a:t>2018-11-19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98675" y="742950"/>
            <a:ext cx="257175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02" tIns="45551" rIns="91102" bIns="455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910" y="4705350"/>
            <a:ext cx="5415280" cy="4457700"/>
          </a:xfrm>
          <a:prstGeom prst="rect">
            <a:avLst/>
          </a:prstGeom>
        </p:spPr>
        <p:txBody>
          <a:bodyPr vert="horz" lIns="91102" tIns="45551" rIns="91102" bIns="455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33277" cy="495300"/>
          </a:xfrm>
          <a:prstGeom prst="rect">
            <a:avLst/>
          </a:prstGeom>
        </p:spPr>
        <p:txBody>
          <a:bodyPr vert="horz" lIns="91102" tIns="45551" rIns="91102" bIns="455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4257" y="9408981"/>
            <a:ext cx="2933277" cy="495300"/>
          </a:xfrm>
          <a:prstGeom prst="rect">
            <a:avLst/>
          </a:prstGeom>
        </p:spPr>
        <p:txBody>
          <a:bodyPr vert="horz" lIns="91102" tIns="45551" rIns="91102" bIns="45551" rtlCol="0" anchor="b"/>
          <a:lstStyle>
            <a:lvl1pPr algn="r">
              <a:defRPr sz="1200"/>
            </a:lvl1pPr>
          </a:lstStyle>
          <a:p>
            <a:fld id="{2327FC38-5478-4759-B882-7DDAABE82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638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0201" indent="-28469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38771" indent="-227754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594279" indent="-227754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49788" indent="-227754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05296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60804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16313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71821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93C281-5995-49F8-B5D0-EBF7FE6AC7D6}" type="slidenum">
              <a:rPr kumimoji="0" lang="ko-KR" altLang="en-US" smtClean="0">
                <a:ea typeface="맑은 고딕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821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FC38-5478-4759-B882-7DDAABE82C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3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FC38-5478-4759-B882-7DDAABE82C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346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FC38-5478-4759-B882-7DDAABE82C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83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0201" indent="-28469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38771" indent="-227754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594279" indent="-227754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49788" indent="-227754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05296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60804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16313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71821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93C281-5995-49F8-B5D0-EBF7FE6AC7D6}" type="slidenum">
              <a:rPr kumimoji="0" lang="ko-KR" altLang="en-US" smtClean="0">
                <a:ea typeface="맑은 고딕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40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FC38-5478-4759-B882-7DDAABE82C2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117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7FC38-5478-4759-B882-7DDAABE82C2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937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0201" indent="-28469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38771" indent="-227754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594279" indent="-227754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49788" indent="-227754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05296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60804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16313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71821" indent="-22775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93C281-5995-49F8-B5D0-EBF7FE6AC7D6}" type="slidenum">
              <a:rPr kumimoji="0" lang="ko-KR" altLang="en-US" smtClean="0">
                <a:ea typeface="맑은 고딕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62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제안서사용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764904" y="9600340"/>
            <a:ext cx="1600200" cy="288873"/>
          </a:xfrm>
          <a:prstGeom prst="rect">
            <a:avLst/>
          </a:prstGeo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ko-KR" altLang="en-US" dirty="0"/>
              <a:t>사용자 매뉴얼 </a:t>
            </a:r>
            <a:r>
              <a:rPr lang="en-US" altLang="ko-KR" dirty="0"/>
              <a:t>-</a:t>
            </a:r>
            <a:fld id="{9FAC8AEF-E592-4A9B-A8A7-42A3518F0E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 Box 55"/>
          <p:cNvSpPr txBox="1">
            <a:spLocks noChangeArrowheads="1"/>
          </p:cNvSpPr>
          <p:nvPr userDrawn="1"/>
        </p:nvSpPr>
        <p:spPr bwMode="auto">
          <a:xfrm>
            <a:off x="328953" y="114236"/>
            <a:ext cx="2284600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300" b="1" u="none" cap="none" spc="-150" dirty="0">
                <a:ln w="3155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매뉴얼 사용 안내</a:t>
            </a:r>
          </a:p>
        </p:txBody>
      </p:sp>
    </p:spTree>
    <p:extLst>
      <p:ext uri="{BB962C8B-B14F-4D97-AF65-F5344CB8AC3E}">
        <p14:creationId xmlns:p14="http://schemas.microsoft.com/office/powerpoint/2010/main" val="221950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F5A78-DE62-42C2-A7D3-60183B4C3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226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F5A78-DE62-42C2-A7D3-60183B4C3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262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F5A78-DE62-42C2-A7D3-60183B4C3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14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F5A78-DE62-42C2-A7D3-60183B4C3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570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03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50969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70586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2628900" y="9599613"/>
            <a:ext cx="1600200" cy="288925"/>
          </a:xfrm>
          <a:prstGeom prst="rect">
            <a:avLst/>
          </a:prstGeom>
        </p:spPr>
        <p:txBody>
          <a:bodyPr/>
          <a:lstStyle>
            <a:lvl1pPr>
              <a:defRPr lang="en-US" altLang="ko-KR"/>
            </a:lvl1pPr>
          </a:lstStyle>
          <a:p>
            <a:pPr>
              <a:defRPr/>
            </a:pPr>
            <a:fld id="{5183AD12-897E-499E-9F21-BD87C94BE097}" type="slidenum">
              <a:rPr smtClean="0"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085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43674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8646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764904" y="9600340"/>
            <a:ext cx="1600200" cy="288873"/>
          </a:xfrm>
          <a:prstGeom prst="rect">
            <a:avLst/>
          </a:prstGeo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ko-KR" altLang="en-US" dirty="0"/>
              <a:t>목차</a:t>
            </a:r>
            <a:r>
              <a:rPr lang="en-US" altLang="ko-KR" dirty="0"/>
              <a:t>-</a:t>
            </a:r>
            <a:fld id="{9FAC8AEF-E592-4A9B-A8A7-42A3518F0E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 Box 55"/>
          <p:cNvSpPr txBox="1">
            <a:spLocks noChangeArrowheads="1"/>
          </p:cNvSpPr>
          <p:nvPr userDrawn="1"/>
        </p:nvSpPr>
        <p:spPr bwMode="auto">
          <a:xfrm>
            <a:off x="328953" y="114236"/>
            <a:ext cx="736099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300" b="1" u="none" cap="none" spc="-150" dirty="0">
                <a:ln w="3155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923201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732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67362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523956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949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49017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43415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1403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6794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818152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15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2"/>
          <p:cNvSpPr txBox="1">
            <a:spLocks noChangeArrowheads="1"/>
          </p:cNvSpPr>
          <p:nvPr userDrawn="1"/>
        </p:nvSpPr>
        <p:spPr bwMode="auto">
          <a:xfrm>
            <a:off x="2205310" y="3214749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dirty="0">
              <a:solidFill>
                <a:srgbClr val="FFC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438"/>
            <a:ext cx="6858000" cy="93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56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64207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945558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846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042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81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944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63172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266186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2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81" y="4059"/>
            <a:ext cx="6910466" cy="9919429"/>
          </a:xfrm>
          <a:prstGeom prst="rect">
            <a:avLst/>
          </a:prstGeom>
        </p:spPr>
      </p:pic>
      <p:sp>
        <p:nvSpPr>
          <p:cNvPr id="7" name="텍스트 개체 틀 2"/>
          <p:cNvSpPr>
            <a:spLocks noGrp="1"/>
          </p:cNvSpPr>
          <p:nvPr>
            <p:ph idx="1"/>
          </p:nvPr>
        </p:nvSpPr>
        <p:spPr>
          <a:xfrm>
            <a:off x="425152" y="2311400"/>
            <a:ext cx="6172200" cy="703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Text Box 55"/>
          <p:cNvSpPr txBox="1">
            <a:spLocks noChangeArrowheads="1"/>
          </p:cNvSpPr>
          <p:nvPr userDrawn="1"/>
        </p:nvSpPr>
        <p:spPr bwMode="auto">
          <a:xfrm>
            <a:off x="5805264" y="128464"/>
            <a:ext cx="91563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3000" b="1" u="none" cap="none" spc="-150" dirty="0">
                <a:ln w="3155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20639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48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/>
          <p:cNvSpPr>
            <a:spLocks noGrp="1"/>
          </p:cNvSpPr>
          <p:nvPr>
            <p:ph idx="1"/>
          </p:nvPr>
        </p:nvSpPr>
        <p:spPr>
          <a:xfrm>
            <a:off x="425152" y="2853373"/>
            <a:ext cx="6172200" cy="65530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51352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65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13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F5A78-DE62-42C2-A7D3-60183B4C3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08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.jpg"/><Relationship Id="rId10" Type="http://schemas.openxmlformats.org/officeDocument/2006/relationships/image" Target="../media/image4.png"/><Relationship Id="rId4" Type="http://schemas.openxmlformats.org/officeDocument/2006/relationships/theme" Target="../theme/theme10.xml"/><Relationship Id="rId9" Type="http://schemas.openxmlformats.org/officeDocument/2006/relationships/image" Target="../media/image6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.jpg"/><Relationship Id="rId10" Type="http://schemas.openxmlformats.org/officeDocument/2006/relationships/image" Target="../media/image4.png"/><Relationship Id="rId4" Type="http://schemas.openxmlformats.org/officeDocument/2006/relationships/theme" Target="../theme/theme11.xml"/><Relationship Id="rId9" Type="http://schemas.openxmlformats.org/officeDocument/2006/relationships/image" Target="../media/image6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jpg"/><Relationship Id="rId11" Type="http://schemas.openxmlformats.org/officeDocument/2006/relationships/image" Target="../media/image4.png"/><Relationship Id="rId5" Type="http://schemas.openxmlformats.org/officeDocument/2006/relationships/theme" Target="../theme/theme4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.jpg"/><Relationship Id="rId10" Type="http://schemas.openxmlformats.org/officeDocument/2006/relationships/image" Target="../media/image4.png"/><Relationship Id="rId4" Type="http://schemas.openxmlformats.org/officeDocument/2006/relationships/theme" Target="../theme/theme5.xml"/><Relationship Id="rId9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.jpg"/><Relationship Id="rId10" Type="http://schemas.openxmlformats.org/officeDocument/2006/relationships/image" Target="../media/image4.png"/><Relationship Id="rId4" Type="http://schemas.openxmlformats.org/officeDocument/2006/relationships/theme" Target="../theme/theme6.xml"/><Relationship Id="rId9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.jpg"/><Relationship Id="rId10" Type="http://schemas.openxmlformats.org/officeDocument/2006/relationships/image" Target="../media/image4.png"/><Relationship Id="rId4" Type="http://schemas.openxmlformats.org/officeDocument/2006/relationships/theme" Target="../theme/theme7.xml"/><Relationship Id="rId9" Type="http://schemas.openxmlformats.org/officeDocument/2006/relationships/image" Target="../media/image6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.jpg"/><Relationship Id="rId10" Type="http://schemas.openxmlformats.org/officeDocument/2006/relationships/image" Target="../media/image4.png"/><Relationship Id="rId4" Type="http://schemas.openxmlformats.org/officeDocument/2006/relationships/theme" Target="../theme/theme8.xml"/><Relationship Id="rId9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.jpg"/><Relationship Id="rId10" Type="http://schemas.openxmlformats.org/officeDocument/2006/relationships/image" Target="../media/image4.png"/><Relationship Id="rId4" Type="http://schemas.openxmlformats.org/officeDocument/2006/relationships/theme" Target="../theme/theme9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89"/>
            <a:ext cx="6883394" cy="9934777"/>
          </a:xfrm>
          <a:prstGeom prst="rect">
            <a:avLst/>
          </a:prstGeom>
        </p:spPr>
      </p:pic>
      <p:sp>
        <p:nvSpPr>
          <p:cNvPr id="6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78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50" r:id="rId2"/>
    <p:sldLayoutId id="2147483651" r:id="rId3"/>
    <p:sldLayoutId id="2147483649" r:id="rId4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200" kern="1200">
          <a:solidFill>
            <a:schemeClr val="tx1"/>
          </a:solidFill>
          <a:latin typeface="HY울릉도B" pitchFamily="18" charset="-127"/>
          <a:ea typeface="HY울릉도B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0070C0"/>
        </a:buClr>
        <a:buFont typeface="맑은 고딕" pitchFamily="50" charset="-127"/>
        <a:buChar char="▣"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1" hangingPunct="1">
        <a:spcBef>
          <a:spcPct val="20000"/>
        </a:spcBef>
        <a:buClr>
          <a:srgbClr val="0070C0"/>
        </a:buClr>
        <a:buFont typeface="Wingdings" pitchFamily="2" charset="2"/>
        <a:buChar char="l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Wingdings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"/>
            <a:ext cx="6883394" cy="9904439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327379" y="2569401"/>
            <a:ext cx="6231466" cy="6800377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2" y="1347666"/>
            <a:ext cx="6333831" cy="869030"/>
          </a:xfrm>
          <a:prstGeom prst="rect">
            <a:avLst/>
          </a:prstGeom>
        </p:spPr>
      </p:pic>
      <p:sp>
        <p:nvSpPr>
          <p:cNvPr id="1029" name="텍스트 개체 틀 2"/>
          <p:cNvSpPr>
            <a:spLocks noGrp="1"/>
          </p:cNvSpPr>
          <p:nvPr userDrawn="1">
            <p:ph type="body" idx="1"/>
          </p:nvPr>
        </p:nvSpPr>
        <p:spPr bwMode="auto">
          <a:xfrm>
            <a:off x="355596" y="2790768"/>
            <a:ext cx="624840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4" y="2360712"/>
            <a:ext cx="6241180" cy="30371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3101" y="23952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기능항목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427291"/>
            <a:ext cx="949031" cy="37785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20900" y="150582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  <a:latin typeface="+mj-ea"/>
                <a:ea typeface="+mj-ea"/>
              </a:rPr>
              <a:t>주요기능</a:t>
            </a:r>
          </a:p>
        </p:txBody>
      </p:sp>
      <p:pic>
        <p:nvPicPr>
          <p:cNvPr id="26" name="그림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328953" y="872969"/>
            <a:ext cx="6268697" cy="357739"/>
            <a:chOff x="328953" y="872969"/>
            <a:chExt cx="6268697" cy="357739"/>
          </a:xfrm>
        </p:grpSpPr>
        <p:pic>
          <p:nvPicPr>
            <p:cNvPr id="15" name="그림 14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53" y="872969"/>
              <a:ext cx="6268697" cy="35773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468071" y="974651"/>
              <a:ext cx="171450" cy="161925"/>
            </a:xfrm>
            <a:prstGeom prst="rect">
              <a:avLst/>
            </a:prstGeom>
          </p:spPr>
        </p:pic>
      </p:grpSp>
      <p:sp>
        <p:nvSpPr>
          <p:cNvPr id="21" name="Text Box 22"/>
          <p:cNvSpPr txBox="1">
            <a:spLocks noChangeArrowheads="1"/>
          </p:cNvSpPr>
          <p:nvPr userDrawn="1"/>
        </p:nvSpPr>
        <p:spPr bwMode="auto">
          <a:xfrm>
            <a:off x="436054" y="920552"/>
            <a:ext cx="616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메뉴경로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슬라이드 번호 개체 틀 5"/>
          <p:cNvSpPr txBox="1">
            <a:spLocks/>
          </p:cNvSpPr>
          <p:nvPr userDrawn="1"/>
        </p:nvSpPr>
        <p:spPr>
          <a:xfrm>
            <a:off x="2628900" y="9574213"/>
            <a:ext cx="1600200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91A1354-8C06-4711-AC6A-484EBF39EE5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71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HY울릉도B" pitchFamily="18" charset="-127"/>
          <a:ea typeface="HY울릉도B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9pPr>
    </p:titleStyle>
    <p:bodyStyle>
      <a:lvl1pPr marL="216000" indent="-21600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맑은 고딕" pitchFamily="50" charset="-127"/>
        <a:buChar char="▣"/>
        <a:defRPr sz="11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Wingdings" pitchFamily="2" charset="2"/>
        <a:buChar char="l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"/>
            <a:ext cx="6883394" cy="9904439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327379" y="2569401"/>
            <a:ext cx="6231466" cy="6800377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2" y="1347666"/>
            <a:ext cx="6333831" cy="869030"/>
          </a:xfrm>
          <a:prstGeom prst="rect">
            <a:avLst/>
          </a:prstGeom>
        </p:spPr>
      </p:pic>
      <p:sp>
        <p:nvSpPr>
          <p:cNvPr id="1029" name="텍스트 개체 틀 2"/>
          <p:cNvSpPr>
            <a:spLocks noGrp="1"/>
          </p:cNvSpPr>
          <p:nvPr userDrawn="1">
            <p:ph type="body" idx="1"/>
          </p:nvPr>
        </p:nvSpPr>
        <p:spPr bwMode="auto">
          <a:xfrm>
            <a:off x="355596" y="2790768"/>
            <a:ext cx="624840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4" y="2360712"/>
            <a:ext cx="6241180" cy="30371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3101" y="23952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기능항목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427291"/>
            <a:ext cx="949031" cy="37785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20900" y="150582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  <a:latin typeface="+mj-ea"/>
                <a:ea typeface="+mj-ea"/>
              </a:rPr>
              <a:t>주요기능</a:t>
            </a:r>
          </a:p>
        </p:txBody>
      </p:sp>
      <p:pic>
        <p:nvPicPr>
          <p:cNvPr id="26" name="그림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328953" y="872969"/>
            <a:ext cx="6268697" cy="357739"/>
            <a:chOff x="328953" y="872969"/>
            <a:chExt cx="6268697" cy="357739"/>
          </a:xfrm>
        </p:grpSpPr>
        <p:pic>
          <p:nvPicPr>
            <p:cNvPr id="15" name="그림 14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53" y="872969"/>
              <a:ext cx="6268697" cy="35773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468071" y="974651"/>
              <a:ext cx="171450" cy="161925"/>
            </a:xfrm>
            <a:prstGeom prst="rect">
              <a:avLst/>
            </a:prstGeom>
          </p:spPr>
        </p:pic>
      </p:grpSp>
      <p:sp>
        <p:nvSpPr>
          <p:cNvPr id="21" name="Text Box 22"/>
          <p:cNvSpPr txBox="1">
            <a:spLocks noChangeArrowheads="1"/>
          </p:cNvSpPr>
          <p:nvPr userDrawn="1"/>
        </p:nvSpPr>
        <p:spPr bwMode="auto">
          <a:xfrm>
            <a:off x="436054" y="920552"/>
            <a:ext cx="616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메뉴경로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슬라이드 번호 개체 틀 5"/>
          <p:cNvSpPr txBox="1">
            <a:spLocks/>
          </p:cNvSpPr>
          <p:nvPr userDrawn="1"/>
        </p:nvSpPr>
        <p:spPr>
          <a:xfrm>
            <a:off x="2628900" y="9574213"/>
            <a:ext cx="1600200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91A1354-8C06-4711-AC6A-484EBF39EE5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51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HY울릉도B" pitchFamily="18" charset="-127"/>
          <a:ea typeface="HY울릉도B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9pPr>
    </p:titleStyle>
    <p:bodyStyle>
      <a:lvl1pPr marL="216000" indent="-21600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맑은 고딕" pitchFamily="50" charset="-127"/>
        <a:buChar char="▣"/>
        <a:defRPr sz="11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Wingdings" pitchFamily="2" charset="2"/>
        <a:buChar char="l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"/>
            <a:ext cx="6883394" cy="9904439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328953" y="1543165"/>
            <a:ext cx="6231466" cy="6800377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텍스트 개체 틀 2"/>
          <p:cNvSpPr>
            <a:spLocks noGrp="1"/>
          </p:cNvSpPr>
          <p:nvPr userDrawn="1">
            <p:ph type="body" idx="1"/>
          </p:nvPr>
        </p:nvSpPr>
        <p:spPr bwMode="auto">
          <a:xfrm>
            <a:off x="352236" y="1580817"/>
            <a:ext cx="624840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6090" y="240560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기능항목</a:t>
            </a:r>
          </a:p>
        </p:txBody>
      </p:sp>
      <p:pic>
        <p:nvPicPr>
          <p:cNvPr id="26" name="그림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328953" y="872969"/>
            <a:ext cx="6268697" cy="357739"/>
            <a:chOff x="328953" y="872969"/>
            <a:chExt cx="6268697" cy="357739"/>
          </a:xfrm>
        </p:grpSpPr>
        <p:pic>
          <p:nvPicPr>
            <p:cNvPr id="15" name="그림 14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53" y="872969"/>
              <a:ext cx="6268697" cy="35773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68071" y="974651"/>
              <a:ext cx="171450" cy="161925"/>
            </a:xfrm>
            <a:prstGeom prst="rect">
              <a:avLst/>
            </a:prstGeom>
          </p:spPr>
        </p:pic>
      </p:grpSp>
      <p:sp>
        <p:nvSpPr>
          <p:cNvPr id="21" name="Text Box 22"/>
          <p:cNvSpPr txBox="1">
            <a:spLocks noChangeArrowheads="1"/>
          </p:cNvSpPr>
          <p:nvPr userDrawn="1"/>
        </p:nvSpPr>
        <p:spPr bwMode="auto">
          <a:xfrm>
            <a:off x="436054" y="920552"/>
            <a:ext cx="616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  <a:r>
              <a:rPr lang="ko-KR" altLang="en-US" sz="1000" b="1" kern="0" spc="-15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2628900" y="9574213"/>
            <a:ext cx="1600200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91A1354-8C06-4711-AC6A-484EBF39EE5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45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HY울릉도B" pitchFamily="18" charset="-127"/>
          <a:ea typeface="HY울릉도B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9pPr>
    </p:titleStyle>
    <p:bodyStyle>
      <a:lvl1pPr marL="216000" indent="-21600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맑은 고딕" pitchFamily="50" charset="-127"/>
        <a:buChar char="▣"/>
        <a:defRPr sz="11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Wingdings" pitchFamily="2" charset="2"/>
        <a:buChar char="l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"/>
            <a:ext cx="6883394" cy="9904439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379" y="1728992"/>
            <a:ext cx="6231466" cy="7640787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Box 55"/>
          <p:cNvSpPr txBox="1">
            <a:spLocks noChangeArrowheads="1"/>
          </p:cNvSpPr>
          <p:nvPr userDrawn="1"/>
        </p:nvSpPr>
        <p:spPr bwMode="auto">
          <a:xfrm>
            <a:off x="328953" y="114236"/>
            <a:ext cx="1943161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300" b="1" u="none" cap="none" spc="-150" dirty="0">
                <a:ln w="3155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1. </a:t>
            </a:r>
            <a:r>
              <a:rPr lang="ko-KR" altLang="en-US" sz="2300" b="1" u="none" cap="none" spc="-150" dirty="0" err="1">
                <a:ln w="3155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셀러스</a:t>
            </a:r>
            <a:r>
              <a:rPr lang="ko-KR" altLang="en-US" sz="2300" b="1" u="none" cap="none" spc="-150" dirty="0">
                <a:ln w="3155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 개요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3" y="872969"/>
            <a:ext cx="6268697" cy="35773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3" y="1430871"/>
            <a:ext cx="6241180" cy="303710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369978" y="2395215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Point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2628900" y="9574213"/>
            <a:ext cx="1600200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91A1354-8C06-4711-AC6A-484EBF39EE5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40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653" r:id="rId2"/>
    <p:sldLayoutId id="2147483655" r:id="rId3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HY울릉도B" pitchFamily="18" charset="-127"/>
          <a:ea typeface="HY울릉도B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9pPr>
    </p:titleStyle>
    <p:bodyStyle>
      <a:lvl1pPr marL="216000" indent="-21600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맑은 고딕" pitchFamily="50" charset="-127"/>
        <a:buChar char="▣"/>
        <a:defRPr sz="11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Wingdings" pitchFamily="2" charset="2"/>
        <a:buChar char="l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F5A78-DE62-42C2-A7D3-60183B4C3E7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"/>
            <a:ext cx="6883394" cy="9904439"/>
          </a:xfrm>
          <a:prstGeom prst="rect">
            <a:avLst/>
          </a:prstGeom>
        </p:spPr>
      </p:pic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2628900" y="9574213"/>
            <a:ext cx="1600200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91A1354-8C06-4711-AC6A-484EBF39EE5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2" name="Text Box 55"/>
          <p:cNvSpPr txBox="1">
            <a:spLocks noChangeArrowheads="1"/>
          </p:cNvSpPr>
          <p:nvPr userDrawn="1"/>
        </p:nvSpPr>
        <p:spPr bwMode="auto">
          <a:xfrm>
            <a:off x="328953" y="114236"/>
            <a:ext cx="1839863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300" b="1" u="none" cap="none" spc="-150" dirty="0">
                <a:ln w="3155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2.</a:t>
            </a:r>
            <a:r>
              <a:rPr lang="en-US" altLang="ko-KR" sz="2300" b="1" u="none" cap="none" spc="-150" baseline="0" dirty="0">
                <a:ln w="3155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 Quick Start</a:t>
            </a:r>
            <a:endParaRPr lang="ko-KR" altLang="en-US" sz="2300" b="1" u="none" cap="none" spc="-150" dirty="0">
              <a:ln w="31550" cmpd="sng">
                <a:noFill/>
                <a:prstDash val="solid"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7" name="그림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 userDrawn="1"/>
        </p:nvSpPr>
        <p:spPr>
          <a:xfrm>
            <a:off x="327379" y="1728992"/>
            <a:ext cx="6231466" cy="7640787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3" y="872969"/>
            <a:ext cx="6268697" cy="35773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3" y="1430871"/>
            <a:ext cx="6241180" cy="303710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69978" y="2395215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Point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32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F5A78-DE62-42C2-A7D3-60183B4C3E7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"/>
            <a:ext cx="6883394" cy="9904439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327379" y="2569401"/>
            <a:ext cx="6231466" cy="6800377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2" y="1347666"/>
            <a:ext cx="6333831" cy="869030"/>
          </a:xfrm>
          <a:prstGeom prst="rect">
            <a:avLst/>
          </a:prstGeom>
        </p:spPr>
      </p:pic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2628900" y="9574213"/>
            <a:ext cx="1600200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91A1354-8C06-4711-AC6A-484EBF39EE5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4" y="2360712"/>
            <a:ext cx="6241180" cy="30371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83101" y="23952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기능항목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427291"/>
            <a:ext cx="949031" cy="37785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20900" y="150582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  <a:latin typeface="+mj-ea"/>
                <a:ea typeface="+mj-ea"/>
              </a:rPr>
              <a:t>주요기능</a:t>
            </a:r>
          </a:p>
        </p:txBody>
      </p:sp>
      <p:pic>
        <p:nvPicPr>
          <p:cNvPr id="17" name="그림 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28953" y="872969"/>
            <a:ext cx="6268697" cy="357739"/>
            <a:chOff x="328953" y="872969"/>
            <a:chExt cx="6268697" cy="357739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53" y="872969"/>
              <a:ext cx="6268697" cy="357739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468071" y="974651"/>
              <a:ext cx="171450" cy="161925"/>
            </a:xfrm>
            <a:prstGeom prst="rect">
              <a:avLst/>
            </a:prstGeom>
          </p:spPr>
        </p:pic>
      </p:grpSp>
      <p:sp>
        <p:nvSpPr>
          <p:cNvPr id="22" name="Text Box 22"/>
          <p:cNvSpPr txBox="1">
            <a:spLocks noChangeArrowheads="1"/>
          </p:cNvSpPr>
          <p:nvPr userDrawn="1"/>
        </p:nvSpPr>
        <p:spPr bwMode="auto">
          <a:xfrm>
            <a:off x="436054" y="920552"/>
            <a:ext cx="616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메뉴경로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38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45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"/>
            <a:ext cx="6883394" cy="9904439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327379" y="2569401"/>
            <a:ext cx="6231466" cy="6800377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2" y="1347666"/>
            <a:ext cx="6333831" cy="869030"/>
          </a:xfrm>
          <a:prstGeom prst="rect">
            <a:avLst/>
          </a:prstGeom>
        </p:spPr>
      </p:pic>
      <p:sp>
        <p:nvSpPr>
          <p:cNvPr id="1029" name="텍스트 개체 틀 2"/>
          <p:cNvSpPr>
            <a:spLocks noGrp="1"/>
          </p:cNvSpPr>
          <p:nvPr userDrawn="1">
            <p:ph type="body" idx="1"/>
          </p:nvPr>
        </p:nvSpPr>
        <p:spPr bwMode="auto">
          <a:xfrm>
            <a:off x="355596" y="2790768"/>
            <a:ext cx="624840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4" y="2360712"/>
            <a:ext cx="6241180" cy="30371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3101" y="23952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기능항목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427291"/>
            <a:ext cx="949031" cy="37785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20900" y="150582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  <a:latin typeface="+mj-ea"/>
                <a:ea typeface="+mj-ea"/>
              </a:rPr>
              <a:t>주요기능</a:t>
            </a:r>
          </a:p>
        </p:txBody>
      </p:sp>
      <p:pic>
        <p:nvPicPr>
          <p:cNvPr id="26" name="그림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328953" y="872969"/>
            <a:ext cx="6268697" cy="357739"/>
            <a:chOff x="328953" y="872969"/>
            <a:chExt cx="6268697" cy="357739"/>
          </a:xfrm>
        </p:grpSpPr>
        <p:pic>
          <p:nvPicPr>
            <p:cNvPr id="15" name="그림 14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53" y="872969"/>
              <a:ext cx="6268697" cy="35773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468071" y="974651"/>
              <a:ext cx="171450" cy="161925"/>
            </a:xfrm>
            <a:prstGeom prst="rect">
              <a:avLst/>
            </a:prstGeom>
          </p:spPr>
        </p:pic>
      </p:grpSp>
      <p:sp>
        <p:nvSpPr>
          <p:cNvPr id="21" name="Text Box 22"/>
          <p:cNvSpPr txBox="1">
            <a:spLocks noChangeArrowheads="1"/>
          </p:cNvSpPr>
          <p:nvPr userDrawn="1"/>
        </p:nvSpPr>
        <p:spPr bwMode="auto">
          <a:xfrm>
            <a:off x="436054" y="920552"/>
            <a:ext cx="616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메뉴경로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슬라이드 번호 개체 틀 5"/>
          <p:cNvSpPr txBox="1">
            <a:spLocks/>
          </p:cNvSpPr>
          <p:nvPr userDrawn="1"/>
        </p:nvSpPr>
        <p:spPr>
          <a:xfrm>
            <a:off x="2628900" y="9574213"/>
            <a:ext cx="1600200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91A1354-8C06-4711-AC6A-484EBF39EE5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97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HY울릉도B" pitchFamily="18" charset="-127"/>
          <a:ea typeface="HY울릉도B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9pPr>
    </p:titleStyle>
    <p:bodyStyle>
      <a:lvl1pPr marL="216000" indent="-21600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맑은 고딕" pitchFamily="50" charset="-127"/>
        <a:buChar char="▣"/>
        <a:defRPr sz="11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Wingdings" pitchFamily="2" charset="2"/>
        <a:buChar char="l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"/>
            <a:ext cx="6883394" cy="9904439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327379" y="2569401"/>
            <a:ext cx="6231466" cy="6800377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2" y="1347666"/>
            <a:ext cx="6333831" cy="869030"/>
          </a:xfrm>
          <a:prstGeom prst="rect">
            <a:avLst/>
          </a:prstGeom>
        </p:spPr>
      </p:pic>
      <p:sp>
        <p:nvSpPr>
          <p:cNvPr id="1029" name="텍스트 개체 틀 2"/>
          <p:cNvSpPr>
            <a:spLocks noGrp="1"/>
          </p:cNvSpPr>
          <p:nvPr userDrawn="1">
            <p:ph type="body" idx="1"/>
          </p:nvPr>
        </p:nvSpPr>
        <p:spPr bwMode="auto">
          <a:xfrm>
            <a:off x="355596" y="2790768"/>
            <a:ext cx="624840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4" y="2360712"/>
            <a:ext cx="6241180" cy="30371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3101" y="23952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기능항목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427291"/>
            <a:ext cx="949031" cy="37785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20900" y="150582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  <a:latin typeface="+mj-ea"/>
                <a:ea typeface="+mj-ea"/>
              </a:rPr>
              <a:t>주요기능</a:t>
            </a:r>
          </a:p>
        </p:txBody>
      </p:sp>
      <p:pic>
        <p:nvPicPr>
          <p:cNvPr id="26" name="그림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328953" y="872969"/>
            <a:ext cx="6268697" cy="357739"/>
            <a:chOff x="328953" y="872969"/>
            <a:chExt cx="6268697" cy="357739"/>
          </a:xfrm>
        </p:grpSpPr>
        <p:pic>
          <p:nvPicPr>
            <p:cNvPr id="15" name="그림 14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53" y="872969"/>
              <a:ext cx="6268697" cy="35773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468071" y="974651"/>
              <a:ext cx="171450" cy="161925"/>
            </a:xfrm>
            <a:prstGeom prst="rect">
              <a:avLst/>
            </a:prstGeom>
          </p:spPr>
        </p:pic>
      </p:grpSp>
      <p:sp>
        <p:nvSpPr>
          <p:cNvPr id="21" name="Text Box 22"/>
          <p:cNvSpPr txBox="1">
            <a:spLocks noChangeArrowheads="1"/>
          </p:cNvSpPr>
          <p:nvPr userDrawn="1"/>
        </p:nvSpPr>
        <p:spPr bwMode="auto">
          <a:xfrm>
            <a:off x="436054" y="920552"/>
            <a:ext cx="616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메뉴경로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슬라이드 번호 개체 틀 5"/>
          <p:cNvSpPr txBox="1">
            <a:spLocks/>
          </p:cNvSpPr>
          <p:nvPr userDrawn="1"/>
        </p:nvSpPr>
        <p:spPr>
          <a:xfrm>
            <a:off x="2628900" y="9574213"/>
            <a:ext cx="1600200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91A1354-8C06-4711-AC6A-484EBF39EE5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95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HY울릉도B" pitchFamily="18" charset="-127"/>
          <a:ea typeface="HY울릉도B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9pPr>
    </p:titleStyle>
    <p:bodyStyle>
      <a:lvl1pPr marL="216000" indent="-21600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맑은 고딕" pitchFamily="50" charset="-127"/>
        <a:buChar char="▣"/>
        <a:defRPr sz="11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Wingdings" pitchFamily="2" charset="2"/>
        <a:buChar char="l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"/>
            <a:ext cx="6883394" cy="9904439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327379" y="2569401"/>
            <a:ext cx="6231466" cy="6800377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2" y="1347666"/>
            <a:ext cx="6333831" cy="869030"/>
          </a:xfrm>
          <a:prstGeom prst="rect">
            <a:avLst/>
          </a:prstGeom>
        </p:spPr>
      </p:pic>
      <p:sp>
        <p:nvSpPr>
          <p:cNvPr id="1029" name="텍스트 개체 틀 2"/>
          <p:cNvSpPr>
            <a:spLocks noGrp="1"/>
          </p:cNvSpPr>
          <p:nvPr userDrawn="1">
            <p:ph type="body" idx="1"/>
          </p:nvPr>
        </p:nvSpPr>
        <p:spPr bwMode="auto">
          <a:xfrm>
            <a:off x="355596" y="2790768"/>
            <a:ext cx="624840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4" y="2360712"/>
            <a:ext cx="6241180" cy="30371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3101" y="23952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기능항목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427291"/>
            <a:ext cx="949031" cy="37785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20900" y="150582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  <a:latin typeface="+mj-ea"/>
                <a:ea typeface="+mj-ea"/>
              </a:rPr>
              <a:t>주요기능</a:t>
            </a:r>
          </a:p>
        </p:txBody>
      </p:sp>
      <p:pic>
        <p:nvPicPr>
          <p:cNvPr id="26" name="그림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328953" y="872969"/>
            <a:ext cx="6268697" cy="357739"/>
            <a:chOff x="328953" y="872969"/>
            <a:chExt cx="6268697" cy="357739"/>
          </a:xfrm>
        </p:grpSpPr>
        <p:pic>
          <p:nvPicPr>
            <p:cNvPr id="15" name="그림 14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53" y="872969"/>
              <a:ext cx="6268697" cy="35773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468071" y="974651"/>
              <a:ext cx="171450" cy="161925"/>
            </a:xfrm>
            <a:prstGeom prst="rect">
              <a:avLst/>
            </a:prstGeom>
          </p:spPr>
        </p:pic>
      </p:grpSp>
      <p:sp>
        <p:nvSpPr>
          <p:cNvPr id="21" name="Text Box 22"/>
          <p:cNvSpPr txBox="1">
            <a:spLocks noChangeArrowheads="1"/>
          </p:cNvSpPr>
          <p:nvPr userDrawn="1"/>
        </p:nvSpPr>
        <p:spPr bwMode="auto">
          <a:xfrm>
            <a:off x="436054" y="920552"/>
            <a:ext cx="616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메뉴경로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슬라이드 번호 개체 틀 5"/>
          <p:cNvSpPr txBox="1">
            <a:spLocks/>
          </p:cNvSpPr>
          <p:nvPr userDrawn="1"/>
        </p:nvSpPr>
        <p:spPr>
          <a:xfrm>
            <a:off x="2628900" y="9574213"/>
            <a:ext cx="1600200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91A1354-8C06-4711-AC6A-484EBF39EE5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85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HY울릉도B" pitchFamily="18" charset="-127"/>
          <a:ea typeface="HY울릉도B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9pPr>
    </p:titleStyle>
    <p:bodyStyle>
      <a:lvl1pPr marL="216000" indent="-21600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맑은 고딕" pitchFamily="50" charset="-127"/>
        <a:buChar char="▣"/>
        <a:defRPr sz="11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Wingdings" pitchFamily="2" charset="2"/>
        <a:buChar char="l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"/>
            <a:ext cx="6883394" cy="9904439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327379" y="2569401"/>
            <a:ext cx="6231466" cy="6800377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2" y="1347666"/>
            <a:ext cx="6333831" cy="869030"/>
          </a:xfrm>
          <a:prstGeom prst="rect">
            <a:avLst/>
          </a:prstGeom>
        </p:spPr>
      </p:pic>
      <p:sp>
        <p:nvSpPr>
          <p:cNvPr id="1029" name="텍스트 개체 틀 2"/>
          <p:cNvSpPr>
            <a:spLocks noGrp="1"/>
          </p:cNvSpPr>
          <p:nvPr userDrawn="1">
            <p:ph type="body" idx="1"/>
          </p:nvPr>
        </p:nvSpPr>
        <p:spPr bwMode="auto">
          <a:xfrm>
            <a:off x="355596" y="2790768"/>
            <a:ext cx="624840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4" y="2360712"/>
            <a:ext cx="6241180" cy="30371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3101" y="23952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기능항목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427291"/>
            <a:ext cx="949031" cy="37785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20900" y="150582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  <a:latin typeface="+mj-ea"/>
                <a:ea typeface="+mj-ea"/>
              </a:rPr>
              <a:t>주요기능</a:t>
            </a:r>
          </a:p>
        </p:txBody>
      </p:sp>
      <p:pic>
        <p:nvPicPr>
          <p:cNvPr id="26" name="그림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328953" y="872969"/>
            <a:ext cx="6268697" cy="357739"/>
            <a:chOff x="328953" y="872969"/>
            <a:chExt cx="6268697" cy="357739"/>
          </a:xfrm>
        </p:grpSpPr>
        <p:pic>
          <p:nvPicPr>
            <p:cNvPr id="15" name="그림 14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53" y="872969"/>
              <a:ext cx="6268697" cy="35773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468071" y="974651"/>
              <a:ext cx="171450" cy="161925"/>
            </a:xfrm>
            <a:prstGeom prst="rect">
              <a:avLst/>
            </a:prstGeom>
          </p:spPr>
        </p:pic>
      </p:grpSp>
      <p:sp>
        <p:nvSpPr>
          <p:cNvPr id="21" name="Text Box 22"/>
          <p:cNvSpPr txBox="1">
            <a:spLocks noChangeArrowheads="1"/>
          </p:cNvSpPr>
          <p:nvPr userDrawn="1"/>
        </p:nvSpPr>
        <p:spPr bwMode="auto">
          <a:xfrm>
            <a:off x="436054" y="920552"/>
            <a:ext cx="616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메뉴경로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슬라이드 번호 개체 틀 5"/>
          <p:cNvSpPr txBox="1">
            <a:spLocks/>
          </p:cNvSpPr>
          <p:nvPr userDrawn="1"/>
        </p:nvSpPr>
        <p:spPr>
          <a:xfrm>
            <a:off x="2628900" y="9574213"/>
            <a:ext cx="1600200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91A1354-8C06-4711-AC6A-484EBF39EE5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52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HY울릉도B" pitchFamily="18" charset="-127"/>
          <a:ea typeface="HY울릉도B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9pPr>
    </p:titleStyle>
    <p:bodyStyle>
      <a:lvl1pPr marL="216000" indent="-21600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맑은 고딕" pitchFamily="50" charset="-127"/>
        <a:buChar char="▣"/>
        <a:defRPr sz="11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Wingdings" pitchFamily="2" charset="2"/>
        <a:buChar char="l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9"/>
            <a:ext cx="6883394" cy="9904439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327379" y="2569401"/>
            <a:ext cx="6231466" cy="6800377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2" y="1347666"/>
            <a:ext cx="6333831" cy="869030"/>
          </a:xfrm>
          <a:prstGeom prst="rect">
            <a:avLst/>
          </a:prstGeom>
        </p:spPr>
      </p:pic>
      <p:sp>
        <p:nvSpPr>
          <p:cNvPr id="1029" name="텍스트 개체 틀 2"/>
          <p:cNvSpPr>
            <a:spLocks noGrp="1"/>
          </p:cNvSpPr>
          <p:nvPr userDrawn="1">
            <p:ph type="body" idx="1"/>
          </p:nvPr>
        </p:nvSpPr>
        <p:spPr bwMode="auto">
          <a:xfrm>
            <a:off x="355596" y="2790768"/>
            <a:ext cx="6248403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4" y="2360712"/>
            <a:ext cx="6241180" cy="30371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3101" y="23952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기능항목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3" y="1427291"/>
            <a:ext cx="949031" cy="37785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20900" y="150582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  <a:latin typeface="+mj-ea"/>
                <a:ea typeface="+mj-ea"/>
              </a:rPr>
              <a:t>주요기능</a:t>
            </a:r>
          </a:p>
        </p:txBody>
      </p:sp>
      <p:pic>
        <p:nvPicPr>
          <p:cNvPr id="26" name="그림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" y="9636348"/>
            <a:ext cx="606344" cy="1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22"/>
          <p:cNvSpPr txBox="1">
            <a:spLocks noChangeArrowheads="1"/>
          </p:cNvSpPr>
          <p:nvPr userDrawn="1"/>
        </p:nvSpPr>
        <p:spPr bwMode="auto">
          <a:xfrm>
            <a:off x="2301702" y="128464"/>
            <a:ext cx="44640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THE Seller's </a:t>
            </a:r>
            <a:r>
              <a:rPr lang="ko-KR" altLang="en-US" sz="1000" b="1" kern="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 매뉴얼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328953" y="872969"/>
            <a:ext cx="6268697" cy="357739"/>
            <a:chOff x="328953" y="872969"/>
            <a:chExt cx="6268697" cy="357739"/>
          </a:xfrm>
        </p:grpSpPr>
        <p:pic>
          <p:nvPicPr>
            <p:cNvPr id="15" name="그림 14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53" y="872969"/>
              <a:ext cx="6268697" cy="35773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468071" y="974651"/>
              <a:ext cx="171450" cy="161925"/>
            </a:xfrm>
            <a:prstGeom prst="rect">
              <a:avLst/>
            </a:prstGeom>
          </p:spPr>
        </p:pic>
      </p:grpSp>
      <p:sp>
        <p:nvSpPr>
          <p:cNvPr id="21" name="Text Box 22"/>
          <p:cNvSpPr txBox="1">
            <a:spLocks noChangeArrowheads="1"/>
          </p:cNvSpPr>
          <p:nvPr userDrawn="1"/>
        </p:nvSpPr>
        <p:spPr bwMode="auto">
          <a:xfrm>
            <a:off x="436054" y="920552"/>
            <a:ext cx="616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메뉴경로</a:t>
            </a:r>
            <a:endParaRPr lang="en-US" altLang="ko-KR" sz="1000" b="1" kern="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슬라이드 번호 개체 틀 5"/>
          <p:cNvSpPr txBox="1">
            <a:spLocks/>
          </p:cNvSpPr>
          <p:nvPr userDrawn="1"/>
        </p:nvSpPr>
        <p:spPr>
          <a:xfrm>
            <a:off x="2628900" y="9574213"/>
            <a:ext cx="1600200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b="1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91A1354-8C06-4711-AC6A-484EBF39EE5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86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HY울릉도B" pitchFamily="18" charset="-127"/>
          <a:ea typeface="HY울릉도B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HY울릉도B" pitchFamily="18" charset="-127"/>
          <a:ea typeface="HY울릉도B" pitchFamily="18" charset="-127"/>
        </a:defRPr>
      </a:lvl9pPr>
    </p:titleStyle>
    <p:bodyStyle>
      <a:lvl1pPr marL="216000" indent="-21600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맑은 고딕" pitchFamily="50" charset="-127"/>
        <a:buChar char="▣"/>
        <a:defRPr sz="11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latinLnBrk="1" hangingPunct="0">
        <a:spcBef>
          <a:spcPct val="20000"/>
        </a:spcBef>
        <a:spcAft>
          <a:spcPct val="0"/>
        </a:spcAft>
        <a:buClr>
          <a:srgbClr val="0070C0"/>
        </a:buClr>
        <a:buFont typeface="Wingdings" pitchFamily="2" charset="2"/>
        <a:buChar char="l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19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1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3.xml"/><Relationship Id="rId6" Type="http://schemas.openxmlformats.org/officeDocument/2006/relationships/slide" Target="slide3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2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9.PNG"/><Relationship Id="rId7" Type="http://schemas.openxmlformats.org/officeDocument/2006/relationships/slide" Target="slide3.xml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1.png"/><Relationship Id="rId5" Type="http://schemas.openxmlformats.org/officeDocument/2006/relationships/image" Target="../media/image138.png"/><Relationship Id="rId4" Type="http://schemas.openxmlformats.org/officeDocument/2006/relationships/image" Target="../media/image2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microsoft.com/office/2007/relationships/hdphoto" Target="../media/hdphoto14.wd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6.xml"/><Relationship Id="rId6" Type="http://schemas.openxmlformats.org/officeDocument/2006/relationships/slide" Target="slide3.xml"/><Relationship Id="rId5" Type="http://schemas.openxmlformats.org/officeDocument/2006/relationships/image" Target="../media/image164.PNG"/><Relationship Id="rId4" Type="http://schemas.microsoft.com/office/2007/relationships/hdphoto" Target="../media/hdphoto15.wdp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20.PNG"/><Relationship Id="rId7" Type="http://schemas.microsoft.com/office/2007/relationships/hdphoto" Target="../media/hdphoto17.wdp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2.png"/><Relationship Id="rId5" Type="http://schemas.microsoft.com/office/2007/relationships/hdphoto" Target="../media/hdphoto16.wdp"/><Relationship Id="rId4" Type="http://schemas.openxmlformats.org/officeDocument/2006/relationships/image" Target="../media/image221.png"/><Relationship Id="rId9" Type="http://schemas.openxmlformats.org/officeDocument/2006/relationships/image" Target="../media/image1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28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microsoft.com/office/2007/relationships/hdphoto" Target="../media/hdphoto18.wdp"/><Relationship Id="rId9" Type="http://schemas.openxmlformats.org/officeDocument/2006/relationships/image" Target="../media/image1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microsoft.com/office/2007/relationships/hdphoto" Target="../media/hdphoto19.wdp"/><Relationship Id="rId9" Type="http://schemas.openxmlformats.org/officeDocument/2006/relationships/image" Target="../media/image1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16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9.xml"/><Relationship Id="rId6" Type="http://schemas.openxmlformats.org/officeDocument/2006/relationships/slide" Target="slide3.xml"/><Relationship Id="rId5" Type="http://schemas.openxmlformats.org/officeDocument/2006/relationships/image" Target="../media/image235.png"/><Relationship Id="rId4" Type="http://schemas.microsoft.com/office/2007/relationships/hdphoto" Target="../media/hdphoto20.wdp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16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9.xml"/><Relationship Id="rId6" Type="http://schemas.openxmlformats.org/officeDocument/2006/relationships/slide" Target="slide3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24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44.png"/><Relationship Id="rId4" Type="http://schemas.openxmlformats.org/officeDocument/2006/relationships/image" Target="../media/image1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slide" Target="slide3.xml"/><Relationship Id="rId4" Type="http://schemas.openxmlformats.org/officeDocument/2006/relationships/image" Target="../media/image22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50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0.png"/><Relationship Id="rId7" Type="http://schemas.openxmlformats.org/officeDocument/2006/relationships/slide" Target="slide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3" Type="http://schemas.openxmlformats.org/officeDocument/2006/relationships/slide" Target="slide8.xml"/><Relationship Id="rId7" Type="http://schemas.openxmlformats.org/officeDocument/2006/relationships/slide" Target="slide81.xml"/><Relationship Id="rId12" Type="http://schemas.openxmlformats.org/officeDocument/2006/relationships/slide" Target="slide12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70.xml"/><Relationship Id="rId11" Type="http://schemas.openxmlformats.org/officeDocument/2006/relationships/slide" Target="slide123.xml"/><Relationship Id="rId5" Type="http://schemas.openxmlformats.org/officeDocument/2006/relationships/slide" Target="slide49.xml"/><Relationship Id="rId10" Type="http://schemas.openxmlformats.org/officeDocument/2006/relationships/slide" Target="slide118.xml"/><Relationship Id="rId4" Type="http://schemas.openxmlformats.org/officeDocument/2006/relationships/slide" Target="slide41.xml"/><Relationship Id="rId9" Type="http://schemas.openxmlformats.org/officeDocument/2006/relationships/slide" Target="slide1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76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microsoft.com/office/2007/relationships/hdphoto" Target="../media/hdphoto2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79.png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81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slide" Target="slide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image" Target="../media/image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8.png"/><Relationship Id="rId7" Type="http://schemas.openxmlformats.org/officeDocument/2006/relationships/slide" Target="slide3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6.png"/><Relationship Id="rId4" Type="http://schemas.microsoft.com/office/2007/relationships/hdphoto" Target="../media/hdphoto5.wdp"/><Relationship Id="rId9" Type="http://schemas.openxmlformats.org/officeDocument/2006/relationships/slide" Target="slide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1.png"/><Relationship Id="rId7" Type="http://schemas.openxmlformats.org/officeDocument/2006/relationships/slide" Target="slide3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13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Relationship Id="rId6" Type="http://schemas.openxmlformats.org/officeDocument/2006/relationships/slide" Target="slide3.xml"/><Relationship Id="rId5" Type="http://schemas.openxmlformats.org/officeDocument/2006/relationships/image" Target="../media/image143.png"/><Relationship Id="rId4" Type="http://schemas.microsoft.com/office/2007/relationships/hdphoto" Target="../media/hdphoto6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microsoft.com/office/2007/relationships/hdphoto" Target="../media/hdphoto8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50.png"/><Relationship Id="rId7" Type="http://schemas.microsoft.com/office/2007/relationships/hdphoto" Target="../media/hdphoto10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microsoft.com/office/2007/relationships/hdphoto" Target="../media/hdphoto9.wdp"/><Relationship Id="rId9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7.xml"/><Relationship Id="rId6" Type="http://schemas.openxmlformats.org/officeDocument/2006/relationships/slide" Target="slide3.xml"/><Relationship Id="rId5" Type="http://schemas.microsoft.com/office/2007/relationships/hdphoto" Target="../media/hdphoto11.wdp"/><Relationship Id="rId4" Type="http://schemas.openxmlformats.org/officeDocument/2006/relationships/image" Target="../media/image1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7.xml"/><Relationship Id="rId6" Type="http://schemas.openxmlformats.org/officeDocument/2006/relationships/slide" Target="slide3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62.png"/><Relationship Id="rId7" Type="http://schemas.openxmlformats.org/officeDocument/2006/relationships/slide" Target="slide3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3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microsoft.com/office/2007/relationships/hdphoto" Target="../media/hdphoto12.wdp"/><Relationship Id="rId9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8.png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slide" Target="slide3.xml"/><Relationship Id="rId4" Type="http://schemas.openxmlformats.org/officeDocument/2006/relationships/image" Target="../media/image18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6871239" cy="9886950"/>
          </a:xfrm>
          <a:prstGeom prst="rect">
            <a:avLst/>
          </a:prstGeom>
        </p:spPr>
      </p:pic>
      <p:sp>
        <p:nvSpPr>
          <p:cNvPr id="380" name="TextBox 379"/>
          <p:cNvSpPr txBox="1"/>
          <p:nvPr/>
        </p:nvSpPr>
        <p:spPr>
          <a:xfrm>
            <a:off x="691902" y="2214323"/>
            <a:ext cx="547260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800" b="1" spc="-150" dirty="0">
                <a:solidFill>
                  <a:schemeClr val="bg1"/>
                </a:solidFill>
              </a:rPr>
              <a:t>THE Seller's </a:t>
            </a:r>
            <a:r>
              <a:rPr lang="ko-KR" altLang="en-US" sz="2800" b="1" spc="-150" dirty="0">
                <a:solidFill>
                  <a:schemeClr val="bg1"/>
                </a:solidFill>
              </a:rPr>
              <a:t>사용자 매뉴얼</a:t>
            </a:r>
            <a:endParaRPr lang="en-US" altLang="ko-KR" sz="2800" b="1" spc="-150" dirty="0">
              <a:solidFill>
                <a:schemeClr val="bg1"/>
              </a:solidFill>
            </a:endParaRPr>
          </a:p>
        </p:txBody>
      </p:sp>
      <p:sp>
        <p:nvSpPr>
          <p:cNvPr id="381" name="TextBox 11"/>
          <p:cNvSpPr txBox="1">
            <a:spLocks noChangeArrowheads="1"/>
          </p:cNvSpPr>
          <p:nvPr/>
        </p:nvSpPr>
        <p:spPr bwMode="auto">
          <a:xfrm>
            <a:off x="2032633" y="3440832"/>
            <a:ext cx="2791147" cy="1993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 sz="1400" b="1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2018. 11</a:t>
            </a:r>
          </a:p>
          <a:p>
            <a:pPr algn="ctr" eaLnBrk="1" hangingPunct="1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주식회사 </a:t>
            </a:r>
            <a:r>
              <a:rPr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유니포인트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한국영업혁신그룹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디유넷㈜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82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103" y="9273480"/>
            <a:ext cx="970206" cy="27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192.168.1.165:30000/image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16496"/>
            <a:ext cx="14859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81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92696" y="920552"/>
            <a:ext cx="616530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2-2.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영업대표님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, Seller’s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를 이렇게 사용해 보세요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996952" y="1856656"/>
            <a:ext cx="858800" cy="1168446"/>
            <a:chOff x="417220" y="1002513"/>
            <a:chExt cx="809990" cy="116844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17220" y="1002513"/>
              <a:ext cx="809990" cy="1168446"/>
            </a:xfrm>
            <a:prstGeom prst="roundRect">
              <a:avLst>
                <a:gd name="adj" fmla="val 1030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영업대표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04" y="1367415"/>
              <a:ext cx="515983" cy="681165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19990" y="3443665"/>
            <a:ext cx="2088232" cy="58870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출근하면서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Mobile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 알림 목록을 확인한다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19990" y="4376815"/>
            <a:ext cx="2088232" cy="58870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회사에 도착하여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PC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Seller’s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접속한다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19990" y="5307537"/>
            <a:ext cx="2088232" cy="58870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 알림에 있는 목록을 하나하나씩 클릭하여 확인한다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7039" y="6238259"/>
            <a:ext cx="2088232" cy="790846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일정 초대 알림이 있을 경우 사내 메일에 접속하여 어떤 일정인지 확인한다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9990" y="7371127"/>
            <a:ext cx="2088232" cy="58870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사내 메일에서 초대된 일정에 대해 수락 또는 거절을 선택한다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17039" y="8301848"/>
            <a:ext cx="2088232" cy="778543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그리고 나서 오늘 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영업대표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일정이 어떠한 것들이 있는지 확인하고 인지한다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77072" y="3443665"/>
            <a:ext cx="2088232" cy="58870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고객이슈 목록을 확인하고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어떠한 이슈인지 파악한다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77072" y="4376815"/>
            <a:ext cx="2088232" cy="58870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고객이슈를 관련자 및 팀장에게 공유한다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77072" y="5307537"/>
            <a:ext cx="2088232" cy="58870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관련자 및 팀장을 메일로 고객이슈가 무엇인지 받아 볼 수 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7" name="아래쪽 화살표 16"/>
          <p:cNvSpPr/>
          <p:nvPr/>
        </p:nvSpPr>
        <p:spPr>
          <a:xfrm>
            <a:off x="1546510" y="3980013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1535309" y="4895273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1535308" y="5868256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1535307" y="6998445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1535306" y="7895300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19154760">
            <a:off x="4004038" y="2861380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4967220" y="4895273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2767516">
            <a:off x="2434726" y="2863677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974"/>
          <p:cNvSpPr/>
          <p:nvPr/>
        </p:nvSpPr>
        <p:spPr bwMode="auto">
          <a:xfrm>
            <a:off x="2655270" y="2592222"/>
            <a:ext cx="185059" cy="197209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타원 974"/>
          <p:cNvSpPr/>
          <p:nvPr/>
        </p:nvSpPr>
        <p:spPr bwMode="auto">
          <a:xfrm>
            <a:off x="3964666" y="2593021"/>
            <a:ext cx="185059" cy="197209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4966147" y="3980013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80B271-F8F6-483E-9D8E-2531A40C8305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9" name="직사각형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77E56C19-1923-4133-A624-DE6432D0D7E2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823DCD5-3800-46DD-BDB9-8D292EAAF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73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59EA3BC-1429-4E42-8027-9C6FFD9E78D7}"/>
              </a:ext>
            </a:extLst>
          </p:cNvPr>
          <p:cNvGrpSpPr/>
          <p:nvPr/>
        </p:nvGrpSpPr>
        <p:grpSpPr>
          <a:xfrm>
            <a:off x="444904" y="2964985"/>
            <a:ext cx="6065218" cy="1467838"/>
            <a:chOff x="444904" y="2964985"/>
            <a:chExt cx="6065218" cy="146783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D8D18BD-29F6-4371-9AC9-B98BC9D3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904" y="2964985"/>
              <a:ext cx="6065218" cy="146783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9C84197-F2B7-40B0-97F9-585E7A197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5144" y="3158640"/>
              <a:ext cx="425842" cy="234211"/>
            </a:xfrm>
            <a:prstGeom prst="rect">
              <a:avLst/>
            </a:prstGeom>
          </p:spPr>
        </p:pic>
      </p:grpSp>
      <p:sp>
        <p:nvSpPr>
          <p:cNvPr id="5" name="Rectangle 61"/>
          <p:cNvSpPr>
            <a:spLocks noChangeArrowheads="1"/>
          </p:cNvSpPr>
          <p:nvPr/>
        </p:nvSpPr>
        <p:spPr bwMode="auto">
          <a:xfrm>
            <a:off x="1188043" y="2422207"/>
            <a:ext cx="269144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세부 조회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파트너사현황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3718" y="2792761"/>
            <a:ext cx="6141324" cy="23762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H="1">
            <a:off x="416640" y="3784682"/>
            <a:ext cx="6031548" cy="64814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설명선 3(강조선) 22"/>
          <p:cNvSpPr/>
          <p:nvPr/>
        </p:nvSpPr>
        <p:spPr>
          <a:xfrm>
            <a:off x="529626" y="5558565"/>
            <a:ext cx="4805490" cy="402547"/>
          </a:xfrm>
          <a:prstGeom prst="accentCallout3">
            <a:avLst>
              <a:gd name="adj1" fmla="val 51228"/>
              <a:gd name="adj2" fmla="val 34"/>
              <a:gd name="adj3" fmla="val 34631"/>
              <a:gd name="adj4" fmla="val -4885"/>
              <a:gd name="adj5" fmla="val -261069"/>
              <a:gd name="adj6" fmla="val -4957"/>
              <a:gd name="adj7" fmla="val -299670"/>
              <a:gd name="adj8" fmla="val -61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파트너사 개인별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스킬영역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제조사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솔루션 영역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스킬레벨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정보를 보여준다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2" name="Rectangle 100">
            <a:extLst>
              <a:ext uri="{FF2B5EF4-FFF2-40B4-BE49-F238E27FC236}">
                <a16:creationId xmlns:a16="http://schemas.microsoft.com/office/drawing/2014/main" id="{ED3DB191-6B2A-4F64-A835-44A397530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122" y="1418819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파트너사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파트너사개인별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스킬목록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83055BD0-BEFB-4B5A-8A52-29897B713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7-3.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40B1F34-32EF-4F32-BBFC-56ECA5B2F8D1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40" name="직사각형 39">
              <a:hlinkClick r:id="rId4" action="ppaction://hlinksldjump"/>
              <a:extLst>
                <a:ext uri="{FF2B5EF4-FFF2-40B4-BE49-F238E27FC236}">
                  <a16:creationId xmlns:a16="http://schemas.microsoft.com/office/drawing/2014/main" id="{71FC7BB4-EFA5-43B2-BF05-10013420CC64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92A0F19-7D47-42C8-96EB-FF0ACFE12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5374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설명선 3(강조선) 16"/>
          <p:cNvSpPr/>
          <p:nvPr/>
        </p:nvSpPr>
        <p:spPr>
          <a:xfrm>
            <a:off x="620688" y="4520951"/>
            <a:ext cx="2286661" cy="287584"/>
          </a:xfrm>
          <a:prstGeom prst="accentCallout3">
            <a:avLst>
              <a:gd name="adj1" fmla="val 50579"/>
              <a:gd name="adj2" fmla="val -868"/>
              <a:gd name="adj3" fmla="val 90046"/>
              <a:gd name="adj4" fmla="val -10002"/>
              <a:gd name="adj5" fmla="val 257282"/>
              <a:gd name="adj6" fmla="val -9884"/>
              <a:gd name="adj7" fmla="val 355190"/>
              <a:gd name="adj8" fmla="val 1227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15" y="3137181"/>
            <a:ext cx="5804159" cy="1671803"/>
          </a:xfrm>
          <a:prstGeom prst="rect">
            <a:avLst/>
          </a:prstGeom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</a:p>
        </p:txBody>
      </p:sp>
      <p:sp>
        <p:nvSpPr>
          <p:cNvPr id="18" name="Rectangle 61"/>
          <p:cNvSpPr>
            <a:spLocks noChangeArrowheads="1"/>
          </p:cNvSpPr>
          <p:nvPr/>
        </p:nvSpPr>
        <p:spPr bwMode="auto">
          <a:xfrm>
            <a:off x="1188043" y="2422207"/>
            <a:ext cx="20213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파트너사 정보 상세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첨부파일</a:t>
            </a:r>
          </a:p>
        </p:txBody>
      </p:sp>
      <p:sp>
        <p:nvSpPr>
          <p:cNvPr id="19" name="직사각형 18"/>
          <p:cNvSpPr/>
          <p:nvPr/>
        </p:nvSpPr>
        <p:spPr>
          <a:xfrm flipH="1">
            <a:off x="1886352" y="3347214"/>
            <a:ext cx="572922" cy="2720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26440" y="6592341"/>
            <a:ext cx="56108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파트너사</a:t>
            </a:r>
            <a:r>
              <a:rPr lang="en-US" altLang="ko-KR" sz="1400" dirty="0"/>
              <a:t>(</a:t>
            </a:r>
            <a:r>
              <a:rPr lang="ko-KR" altLang="en-US" sz="1400" dirty="0"/>
              <a:t>㈜</a:t>
            </a:r>
            <a:r>
              <a:rPr lang="ko-KR" altLang="en-US" sz="1400" dirty="0" err="1"/>
              <a:t>베가스</a:t>
            </a:r>
            <a:r>
              <a:rPr lang="en-US" altLang="ko-KR" sz="1400" dirty="0"/>
              <a:t>)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업로드된</a:t>
            </a:r>
            <a:r>
              <a:rPr lang="ko-KR" altLang="en-US" sz="1400" dirty="0"/>
              <a:t> 파일들을 확인하고 업로드</a:t>
            </a:r>
            <a:r>
              <a:rPr lang="en-US" altLang="ko-KR" sz="1400" dirty="0"/>
              <a:t>/</a:t>
            </a:r>
            <a:r>
              <a:rPr lang="ko-KR" altLang="en-US" sz="1400" dirty="0"/>
              <a:t>다운로드 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파일찾기</a:t>
            </a:r>
            <a:r>
              <a:rPr lang="ko-KR" altLang="en-US" sz="1400" dirty="0"/>
              <a:t> 버튼 클릭</a:t>
            </a:r>
            <a:r>
              <a:rPr lang="en-US" altLang="ko-KR" sz="1400" dirty="0"/>
              <a:t>, </a:t>
            </a:r>
            <a:r>
              <a:rPr lang="ko-KR" altLang="en-US" sz="1400" dirty="0"/>
              <a:t>업로드할 파일을 선택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파일저장 버튼 클릭</a:t>
            </a:r>
            <a:r>
              <a:rPr lang="en-US" altLang="ko-KR" sz="1400" dirty="0"/>
              <a:t>, </a:t>
            </a:r>
            <a:r>
              <a:rPr lang="ko-KR" altLang="en-US" sz="1400" dirty="0"/>
              <a:t>파일이 업로드 되어 첨부파일 리스트에 추가된다</a:t>
            </a:r>
            <a:r>
              <a:rPr lang="en-US" altLang="ko-KR" sz="1400" dirty="0"/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 flipH="1">
            <a:off x="594088" y="4531111"/>
            <a:ext cx="1615856" cy="2104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H="1">
            <a:off x="5669848" y="4525943"/>
            <a:ext cx="630449" cy="2431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20" y="4896616"/>
            <a:ext cx="3133819" cy="160764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 flipH="1">
            <a:off x="908719" y="4882434"/>
            <a:ext cx="3133819" cy="16218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6265" y="3067077"/>
            <a:ext cx="5818909" cy="1789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8" y="3152727"/>
            <a:ext cx="787685" cy="226594"/>
          </a:xfrm>
          <a:prstGeom prst="rect">
            <a:avLst/>
          </a:prstGeom>
        </p:spPr>
      </p:pic>
      <p:sp>
        <p:nvSpPr>
          <p:cNvPr id="20" name="Rectangle 100">
            <a:extLst>
              <a:ext uri="{FF2B5EF4-FFF2-40B4-BE49-F238E27FC236}">
                <a16:creationId xmlns:a16="http://schemas.microsoft.com/office/drawing/2014/main" id="{E14712AE-1F05-44FD-9B20-F77026D94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122" y="1418819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파트너사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파트너사개인별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스킬목록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8010A8A2-D44E-4293-9248-5631E83FD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7-3.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D31D2DC-B8AE-4F87-A371-B024B409C63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4" name="직사각형 23">
              <a:hlinkClick r:id="rId5" action="ppaction://hlinksldjump"/>
              <a:extLst>
                <a:ext uri="{FF2B5EF4-FFF2-40B4-BE49-F238E27FC236}">
                  <a16:creationId xmlns:a16="http://schemas.microsoft.com/office/drawing/2014/main" id="{22318F21-B051-4550-9682-F27C2AD767AB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E6996E9-477E-47C8-960D-EBCD639A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8156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5217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34011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신규 등록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3152800"/>
            <a:ext cx="3552825" cy="289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440" y="6537176"/>
            <a:ext cx="56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파트너사</a:t>
            </a:r>
            <a:r>
              <a:rPr lang="ko-KR" altLang="en-US" sz="1400" dirty="0"/>
              <a:t> 신규 등록한다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‘</a:t>
            </a:r>
            <a:r>
              <a:rPr lang="ko-KR" altLang="en-US" sz="1400" dirty="0" err="1"/>
              <a:t>파트너사</a:t>
            </a:r>
            <a:r>
              <a:rPr lang="ko-KR" altLang="en-US" sz="1400" dirty="0"/>
              <a:t> 등록</a:t>
            </a:r>
            <a:r>
              <a:rPr lang="en-US" altLang="ko-KR" sz="1400" dirty="0"/>
              <a:t>‘</a:t>
            </a:r>
            <a:r>
              <a:rPr lang="ko-KR" altLang="en-US" sz="1400" dirty="0"/>
              <a:t>을 클릭한다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6" y="3147498"/>
            <a:ext cx="3552825" cy="291146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28775" y="3152800"/>
            <a:ext cx="3576637" cy="2895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836" y="4894267"/>
            <a:ext cx="1609725" cy="209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504" y="5309306"/>
            <a:ext cx="1228725" cy="190500"/>
          </a:xfrm>
          <a:prstGeom prst="rect">
            <a:avLst/>
          </a:prstGeom>
        </p:spPr>
      </p:pic>
      <p:sp>
        <p:nvSpPr>
          <p:cNvPr id="17" name="Text Box 4">
            <a:extLst>
              <a:ext uri="{FF2B5EF4-FFF2-40B4-BE49-F238E27FC236}">
                <a16:creationId xmlns:a16="http://schemas.microsoft.com/office/drawing/2014/main" id="{AEDE7C5F-B0E4-4894-8640-B7AEA837D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7-3.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BC70AD-C39D-4CBF-A92C-9D5145A6D7C2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9" name="직사각형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4E5D25FB-934A-483A-B803-9D25394103FE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C8C66A0-33AC-4CD1-95EF-C9A3EAF8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7071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58D1F48-2E85-421A-A326-DAD88D0F6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60" y="2850241"/>
            <a:ext cx="5082847" cy="4293334"/>
          </a:xfrm>
          <a:prstGeom prst="rect">
            <a:avLst/>
          </a:prstGeom>
        </p:spPr>
      </p:pic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5217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34011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신규 등록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948" y="7814156"/>
            <a:ext cx="561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등록하고자 하는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파트너사에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정보를 입력한다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등록하기를 누르면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파트너사가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필수 입력 값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파트너사명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파트너사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코드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flipH="1">
            <a:off x="980728" y="3411528"/>
            <a:ext cx="2358705" cy="21962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H="1">
            <a:off x="980727" y="3647073"/>
            <a:ext cx="2358705" cy="21962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3717" y="2783922"/>
            <a:ext cx="6167711" cy="440132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3BBB601F-04E5-4ACA-9A2D-1017A046D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7-3.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5A1B04-6863-47EA-8F97-8D3614BBAB24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8" name="직사각형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7B102940-4234-4787-96B3-A30D24529C12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B66069F-A3E8-485F-91F5-6B7648C09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40386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5217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6478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파트너사개인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조회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파트너사개인정보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3224808"/>
            <a:ext cx="5067300" cy="2886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440" y="6537176"/>
            <a:ext cx="561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원하는 </a:t>
            </a:r>
            <a:r>
              <a:rPr lang="ko-KR" altLang="en-US" sz="1400" dirty="0" err="1"/>
              <a:t>파트너사</a:t>
            </a:r>
            <a:r>
              <a:rPr lang="ko-KR" altLang="en-US" sz="1400" dirty="0"/>
              <a:t> 개인 이름을 검색하여 </a:t>
            </a:r>
            <a:r>
              <a:rPr lang="ko-KR" altLang="en-US" sz="1400" dirty="0" err="1"/>
              <a:t>파트너사</a:t>
            </a:r>
            <a:r>
              <a:rPr lang="ko-KR" altLang="en-US" sz="1400" dirty="0"/>
              <a:t> 개인에 대한 세부 정보를 확인한다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검색란을</a:t>
            </a:r>
            <a:r>
              <a:rPr lang="ko-KR" altLang="en-US" sz="1400" dirty="0"/>
              <a:t> 비우고 검색버튼을 누르면 전체리스트를 가져온다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211709"/>
            <a:ext cx="5067300" cy="29088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95350" y="3224808"/>
            <a:ext cx="5067300" cy="28860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737" y="4949949"/>
            <a:ext cx="2676525" cy="219075"/>
          </a:xfrm>
          <a:prstGeom prst="rect">
            <a:avLst/>
          </a:prstGeom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파트너사 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D7A0FC-9FDA-486F-9F9B-C7DF1F507880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7" name="직사각형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89371C75-F3A7-480B-A998-A291C1FEBE16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2BE0B49-D64F-4CCB-A0FF-7DFAB84EB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1667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65F1BB-1814-4B1A-89EA-9A9721EC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5" y="2805025"/>
            <a:ext cx="6072397" cy="3309530"/>
          </a:xfrm>
          <a:prstGeom prst="rect">
            <a:avLst/>
          </a:prstGeom>
        </p:spPr>
      </p:pic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5217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274594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개인 정보 세부 조회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기본정보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파트너사개인정보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440" y="6888178"/>
            <a:ext cx="5610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파트너사개인</a:t>
            </a:r>
            <a:r>
              <a:rPr lang="en-US" altLang="ko-KR" sz="1400" dirty="0"/>
              <a:t>(</a:t>
            </a:r>
            <a:r>
              <a:rPr lang="ko-KR" altLang="en-US" sz="1400" dirty="0"/>
              <a:t>박정원</a:t>
            </a:r>
            <a:r>
              <a:rPr lang="en-US" altLang="ko-KR" sz="1400" dirty="0"/>
              <a:t>)</a:t>
            </a:r>
            <a:r>
              <a:rPr lang="ko-KR" altLang="en-US" sz="1400" dirty="0"/>
              <a:t>에 대한 기본정보</a:t>
            </a:r>
            <a:r>
              <a:rPr lang="en-US" altLang="ko-KR" sz="1400" dirty="0"/>
              <a:t>, </a:t>
            </a:r>
            <a:r>
              <a:rPr lang="ko-KR" altLang="en-US" sz="1400" dirty="0"/>
              <a:t>연락처</a:t>
            </a:r>
            <a:r>
              <a:rPr lang="en-US" altLang="ko-KR" sz="1400" dirty="0"/>
              <a:t>, </a:t>
            </a:r>
            <a:r>
              <a:rPr lang="ko-KR" altLang="en-US" sz="1400" dirty="0"/>
              <a:t>보고라인</a:t>
            </a:r>
            <a:r>
              <a:rPr lang="en-US" altLang="ko-KR" sz="1400" dirty="0"/>
              <a:t>, </a:t>
            </a:r>
            <a:r>
              <a:rPr lang="ko-KR" altLang="en-US" sz="1400" dirty="0"/>
              <a:t>기타를 확인할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명함보기 </a:t>
            </a:r>
            <a:r>
              <a:rPr lang="en-US" altLang="ko-KR" sz="1400" dirty="0"/>
              <a:t>: </a:t>
            </a:r>
            <a:r>
              <a:rPr lang="ko-KR" altLang="en-US" sz="1400" dirty="0"/>
              <a:t>파트너사개인</a:t>
            </a:r>
            <a:r>
              <a:rPr lang="en-US" altLang="ko-KR" sz="1400" dirty="0"/>
              <a:t>(</a:t>
            </a:r>
            <a:r>
              <a:rPr lang="ko-KR" altLang="en-US" sz="1400" dirty="0"/>
              <a:t>박정원</a:t>
            </a:r>
            <a:r>
              <a:rPr lang="en-US" altLang="ko-KR" sz="1400" dirty="0"/>
              <a:t>)</a:t>
            </a:r>
            <a:r>
              <a:rPr lang="ko-KR" altLang="en-US" sz="1400" dirty="0"/>
              <a:t>에 대한 명함을 볼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파트너사명 </a:t>
            </a:r>
            <a:r>
              <a:rPr lang="en-US" altLang="ko-KR" sz="1400" dirty="0"/>
              <a:t>: </a:t>
            </a:r>
            <a:r>
              <a:rPr lang="ko-KR" altLang="en-US" sz="1400" dirty="0"/>
              <a:t>파트너사</a:t>
            </a:r>
            <a:r>
              <a:rPr lang="en-US" altLang="ko-KR" sz="1400" dirty="0"/>
              <a:t>(</a:t>
            </a:r>
            <a:r>
              <a:rPr lang="ko-KR" altLang="en-US" sz="1400" dirty="0"/>
              <a:t>㈜</a:t>
            </a:r>
            <a:r>
              <a:rPr lang="ko-KR" altLang="en-US" sz="1400" dirty="0" err="1"/>
              <a:t>베가스</a:t>
            </a:r>
            <a:r>
              <a:rPr lang="en-US" altLang="ko-KR" sz="1400" dirty="0"/>
              <a:t>)</a:t>
            </a:r>
            <a:r>
              <a:rPr lang="ko-KR" altLang="en-US" sz="1400" dirty="0"/>
              <a:t>정보 페이지로 이동한다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06048" y="3552461"/>
            <a:ext cx="36936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3717" y="2783921"/>
            <a:ext cx="6155835" cy="33306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4944CF05-6463-4C6C-9CEF-FBCCE8AF6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파트너사 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설명선 3(강조선) 22">
            <a:extLst>
              <a:ext uri="{FF2B5EF4-FFF2-40B4-BE49-F238E27FC236}">
                <a16:creationId xmlns:a16="http://schemas.microsoft.com/office/drawing/2014/main" id="{022DC520-B0CB-41EA-A579-92A92DAB2D37}"/>
              </a:ext>
            </a:extLst>
          </p:cNvPr>
          <p:cNvSpPr/>
          <p:nvPr/>
        </p:nvSpPr>
        <p:spPr>
          <a:xfrm>
            <a:off x="2255013" y="6357240"/>
            <a:ext cx="3234929" cy="311320"/>
          </a:xfrm>
          <a:prstGeom prst="accentCallout3">
            <a:avLst>
              <a:gd name="adj1" fmla="val 53268"/>
              <a:gd name="adj2" fmla="val 100147"/>
              <a:gd name="adj3" fmla="val 87664"/>
              <a:gd name="adj4" fmla="val 114466"/>
              <a:gd name="adj5" fmla="val 55085"/>
              <a:gd name="adj6" fmla="val 119656"/>
              <a:gd name="adj7" fmla="val -807556"/>
              <a:gd name="adj8" fmla="val 11906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파트너사개인에 대한 기본정보를 수정할 수 있다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471979-2406-423F-9737-0F3923375F0B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5" name="직사각형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45CC2369-6DF2-4143-B963-E5CB2B15B0CB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8598A5A-101F-4989-AD40-FD59BDDC5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7573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5217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274594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개인 정보 세부 조회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기본정보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파트너사개인정보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440" y="8266294"/>
            <a:ext cx="56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파트너개인 수정창에서 </a:t>
            </a:r>
            <a:r>
              <a:rPr lang="ko-KR" altLang="en-US" sz="1400" dirty="0" err="1"/>
              <a:t>스킬정보를</a:t>
            </a:r>
            <a:r>
              <a:rPr lang="ko-KR" altLang="en-US" sz="1400" dirty="0"/>
              <a:t> 추가</a:t>
            </a:r>
            <a:r>
              <a:rPr lang="en-US" altLang="ko-KR" sz="1400" dirty="0"/>
              <a:t>, </a:t>
            </a:r>
            <a:r>
              <a:rPr lang="ko-KR" altLang="en-US" sz="1400" dirty="0"/>
              <a:t>수정 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‘+</a:t>
            </a:r>
            <a:r>
              <a:rPr lang="ko-KR" altLang="en-US" sz="1400" dirty="0"/>
              <a:t>리스트 추가</a:t>
            </a:r>
            <a:r>
              <a:rPr lang="en-US" altLang="ko-KR" sz="1400" dirty="0"/>
              <a:t>’</a:t>
            </a:r>
            <a:r>
              <a:rPr lang="ko-KR" altLang="en-US" sz="1400" dirty="0"/>
              <a:t>후  저장하기 버튼을 누르면 저장이 완료된다</a:t>
            </a:r>
            <a:r>
              <a:rPr lang="en-US" altLang="ko-KR" sz="1400" dirty="0"/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63717" y="2783920"/>
            <a:ext cx="6155835" cy="46173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D6C1CB-3271-48CC-B279-3F007D5A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9" y="2811827"/>
            <a:ext cx="5667768" cy="45534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D54200-0819-43AC-B0AB-93E2C9DF0FC7}"/>
              </a:ext>
            </a:extLst>
          </p:cNvPr>
          <p:cNvSpPr/>
          <p:nvPr/>
        </p:nvSpPr>
        <p:spPr>
          <a:xfrm>
            <a:off x="1348301" y="4625029"/>
            <a:ext cx="746478" cy="270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14E25D-7B26-4105-9A46-47A95CFC04D9}"/>
              </a:ext>
            </a:extLst>
          </p:cNvPr>
          <p:cNvSpPr/>
          <p:nvPr/>
        </p:nvSpPr>
        <p:spPr>
          <a:xfrm>
            <a:off x="764704" y="5457056"/>
            <a:ext cx="532859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B15DBC-3B64-4DE8-912E-0730DBA97ED1}"/>
              </a:ext>
            </a:extLst>
          </p:cNvPr>
          <p:cNvSpPr/>
          <p:nvPr/>
        </p:nvSpPr>
        <p:spPr>
          <a:xfrm>
            <a:off x="3013884" y="6298144"/>
            <a:ext cx="792088" cy="248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설명선 3(강조선) 22">
            <a:extLst>
              <a:ext uri="{FF2B5EF4-FFF2-40B4-BE49-F238E27FC236}">
                <a16:creationId xmlns:a16="http://schemas.microsoft.com/office/drawing/2014/main" id="{87AFF295-C024-4178-8F29-65CCE102F785}"/>
              </a:ext>
            </a:extLst>
          </p:cNvPr>
          <p:cNvSpPr/>
          <p:nvPr/>
        </p:nvSpPr>
        <p:spPr>
          <a:xfrm>
            <a:off x="692696" y="7562997"/>
            <a:ext cx="4414147" cy="260851"/>
          </a:xfrm>
          <a:prstGeom prst="accentCallout3">
            <a:avLst>
              <a:gd name="adj1" fmla="val 51228"/>
              <a:gd name="adj2" fmla="val 34"/>
              <a:gd name="adj3" fmla="val -7655"/>
              <a:gd name="adj4" fmla="val -3149"/>
              <a:gd name="adj5" fmla="val -654992"/>
              <a:gd name="adj6" fmla="val -3245"/>
              <a:gd name="adj7" fmla="val -732061"/>
              <a:gd name="adj8" fmla="val 282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파트너사개인의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스킬영역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제조사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솔루션 영역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스킬레벨을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입력 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설명선 3(강조선) 22">
            <a:extLst>
              <a:ext uri="{FF2B5EF4-FFF2-40B4-BE49-F238E27FC236}">
                <a16:creationId xmlns:a16="http://schemas.microsoft.com/office/drawing/2014/main" id="{4679AC8C-B50A-40B4-945E-DB3BFFCE3036}"/>
              </a:ext>
            </a:extLst>
          </p:cNvPr>
          <p:cNvSpPr/>
          <p:nvPr/>
        </p:nvSpPr>
        <p:spPr>
          <a:xfrm>
            <a:off x="3573016" y="6697241"/>
            <a:ext cx="2779259" cy="248517"/>
          </a:xfrm>
          <a:prstGeom prst="accentCallout3">
            <a:avLst>
              <a:gd name="adj1" fmla="val 51228"/>
              <a:gd name="adj2" fmla="val 34"/>
              <a:gd name="adj3" fmla="val 49709"/>
              <a:gd name="adj4" fmla="val -6743"/>
              <a:gd name="adj5" fmla="val 5922"/>
              <a:gd name="adj6" fmla="val -11769"/>
              <a:gd name="adj7" fmla="val -85085"/>
              <a:gd name="adj8" fmla="val -1213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파트너사개인의 스킬을 추가하는 버튼이다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39BA4BEC-5466-4AB8-9490-FBE969EEB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파트너사 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4A175A-14E5-47C4-A1C3-F462E9FC3800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3" name="직사각형 22">
              <a:hlinkClick r:id="rId3" action="ppaction://hlinksldjump"/>
              <a:extLst>
                <a:ext uri="{FF2B5EF4-FFF2-40B4-BE49-F238E27FC236}">
                  <a16:creationId xmlns:a16="http://schemas.microsoft.com/office/drawing/2014/main" id="{36EC8C24-1E59-400A-89FD-8DA6CD172EF1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5DFA6BA-3F3B-4C47-9564-8AAAB44A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287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106</a:t>
            </a:fld>
            <a:endParaRPr dirty="0"/>
          </a:p>
        </p:txBody>
      </p:sp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5217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269144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파트너사개인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세부 조회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스킬정보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파트너사개인정보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" y="3008784"/>
            <a:ext cx="6192987" cy="13680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0814" y="3211709"/>
            <a:ext cx="678616" cy="360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6440" y="6592341"/>
            <a:ext cx="561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</a:t>
            </a:r>
            <a:r>
              <a:rPr lang="ko-KR" altLang="en-US" sz="1400" dirty="0" err="1"/>
              <a:t>파트너사개인</a:t>
            </a:r>
            <a:r>
              <a:rPr lang="en-US" altLang="ko-KR" sz="1400" dirty="0"/>
              <a:t>(</a:t>
            </a:r>
            <a:r>
              <a:rPr lang="ko-KR" altLang="en-US" sz="1400" dirty="0"/>
              <a:t>박정원</a:t>
            </a:r>
            <a:r>
              <a:rPr lang="en-US" altLang="ko-KR" sz="1400" dirty="0"/>
              <a:t>)</a:t>
            </a:r>
            <a:r>
              <a:rPr lang="ko-KR" altLang="en-US" sz="1400" dirty="0"/>
              <a:t>에 대한 </a:t>
            </a:r>
            <a:r>
              <a:rPr lang="ko-KR" altLang="en-US" sz="1400" dirty="0" err="1"/>
              <a:t>스킬정보를</a:t>
            </a:r>
            <a:r>
              <a:rPr lang="ko-KR" altLang="en-US" sz="1400" dirty="0"/>
              <a:t> 확인할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1A68C1C5-4E44-45D0-B892-4161D8588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파트너사 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B4C19E-15D0-4AEE-9460-702F4F3ADF86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8" name="직사각형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2644FE30-95DF-4FC0-B1D9-C7E5E0C47FAD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6340CAD-EA1C-4C83-8023-CD5B55157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3815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</a:t>
            </a:r>
            <a:endParaRPr dirty="0"/>
          </a:p>
        </p:txBody>
      </p:sp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5217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269144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파트너사개인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세부 조회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교육이력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파트너사개인정보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1" y="3028408"/>
            <a:ext cx="6126118" cy="13688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20414" y="3256864"/>
            <a:ext cx="678616" cy="360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6440" y="6592341"/>
            <a:ext cx="5610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</a:t>
            </a:r>
            <a:r>
              <a:rPr lang="ko-KR" altLang="en-US" sz="1400" dirty="0" err="1"/>
              <a:t>파트너사개인</a:t>
            </a:r>
            <a:r>
              <a:rPr lang="en-US" altLang="ko-KR" sz="1400" dirty="0"/>
              <a:t>(</a:t>
            </a:r>
            <a:r>
              <a:rPr lang="ko-KR" altLang="en-US" sz="1400" dirty="0"/>
              <a:t>박정원</a:t>
            </a:r>
            <a:r>
              <a:rPr lang="en-US" altLang="ko-KR" sz="1400" dirty="0"/>
              <a:t>)</a:t>
            </a:r>
            <a:r>
              <a:rPr lang="ko-KR" altLang="en-US" sz="1400" dirty="0"/>
              <a:t>이 진행한 교육이력을 확인할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파트너사협업</a:t>
            </a:r>
            <a:r>
              <a:rPr lang="en-US" altLang="ko-KR" sz="1400" dirty="0"/>
              <a:t>&gt;</a:t>
            </a:r>
            <a:r>
              <a:rPr lang="ko-KR" altLang="en-US" sz="1400" dirty="0"/>
              <a:t>교육 탭과 연동된다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교육제목을 클릭하면 </a:t>
            </a:r>
            <a:r>
              <a:rPr lang="ko-KR" altLang="en-US" sz="1400" dirty="0" err="1"/>
              <a:t>파트너사협업</a:t>
            </a:r>
            <a:r>
              <a:rPr lang="en-US" altLang="ko-KR" sz="1400" dirty="0"/>
              <a:t>&gt;</a:t>
            </a:r>
            <a:r>
              <a:rPr lang="ko-KR" altLang="en-US" sz="1400" dirty="0"/>
              <a:t>교육 탭으로 이동하여 교육 상세 페이지를 볼 수 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0723B161-904A-4A32-9D06-95197DF6E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파트너사 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5E61DC-B152-48C9-B32E-BE9F097407AE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7" name="직사각형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E6CB344B-84B1-44D1-AED6-07317E9A4F66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50B536D-D892-4F32-81C6-656DC376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5619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6440" y="6537176"/>
            <a:ext cx="56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신규 </a:t>
            </a:r>
            <a:r>
              <a:rPr lang="ko-KR" altLang="en-US" sz="1400" dirty="0" err="1"/>
              <a:t>파트너사개인을</a:t>
            </a:r>
            <a:r>
              <a:rPr lang="ko-KR" altLang="en-US" sz="1400" dirty="0"/>
              <a:t> 등록한다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‘</a:t>
            </a:r>
            <a:r>
              <a:rPr lang="ko-KR" altLang="en-US" sz="1400" dirty="0"/>
              <a:t>파트너사개인 등록</a:t>
            </a:r>
            <a:r>
              <a:rPr lang="en-US" altLang="ko-KR" sz="1400" dirty="0"/>
              <a:t>‘</a:t>
            </a:r>
            <a:r>
              <a:rPr lang="ko-KR" altLang="en-US" sz="1400" dirty="0"/>
              <a:t>을 클릭한다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파트너사개인정보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Rectangle 61"/>
          <p:cNvSpPr>
            <a:spLocks noChangeArrowheads="1"/>
          </p:cNvSpPr>
          <p:nvPr/>
        </p:nvSpPr>
        <p:spPr bwMode="auto">
          <a:xfrm>
            <a:off x="1188043" y="2422207"/>
            <a:ext cx="201016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신규 파트너사개인 정보 등록</a:t>
            </a:r>
          </a:p>
        </p:txBody>
      </p:sp>
      <p:sp>
        <p:nvSpPr>
          <p:cNvPr id="12" name="Rectangle 100"/>
          <p:cNvSpPr txBox="1">
            <a:spLocks noChangeArrowheads="1"/>
          </p:cNvSpPr>
          <p:nvPr/>
        </p:nvSpPr>
        <p:spPr bwMode="auto">
          <a:xfrm>
            <a:off x="1350122" y="1510608"/>
            <a:ext cx="5154920" cy="2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28775" y="2936776"/>
            <a:ext cx="3557587" cy="29051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3D8AF0-F80A-4C60-AB8E-5471D25F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14" y="2965897"/>
            <a:ext cx="3503213" cy="2849469"/>
          </a:xfrm>
          <a:prstGeom prst="rect">
            <a:avLst/>
          </a:prstGeom>
        </p:spPr>
      </p:pic>
      <p:sp>
        <p:nvSpPr>
          <p:cNvPr id="16" name="Text Box 4">
            <a:extLst>
              <a:ext uri="{FF2B5EF4-FFF2-40B4-BE49-F238E27FC236}">
                <a16:creationId xmlns:a16="http://schemas.microsoft.com/office/drawing/2014/main" id="{EDFBFF8A-934C-479E-AB30-CBF14E86A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파트너사 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A80D94-D78C-496A-8AC7-3D4CCA8E97B6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5" name="직사각형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53934F27-AC8D-492F-837E-69F00FBE2054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8FA013-8AF8-48D2-BFC5-50F37E9AD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37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823F1889-087B-452F-BC63-D9F5AFB751DF}"/>
              </a:ext>
            </a:extLst>
          </p:cNvPr>
          <p:cNvGrpSpPr/>
          <p:nvPr/>
        </p:nvGrpSpPr>
        <p:grpSpPr>
          <a:xfrm>
            <a:off x="548241" y="2634601"/>
            <a:ext cx="5817541" cy="2823567"/>
            <a:chOff x="388665" y="4188842"/>
            <a:chExt cx="5858662" cy="288032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7558DB3-31B3-417B-9807-B500F3E14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65" y="4188842"/>
              <a:ext cx="5858662" cy="288032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30C9F0F-0BF0-46F5-8498-B5EE465D8DFE}"/>
                </a:ext>
              </a:extLst>
            </p:cNvPr>
            <p:cNvGrpSpPr/>
            <p:nvPr/>
          </p:nvGrpSpPr>
          <p:grpSpPr>
            <a:xfrm>
              <a:off x="1208326" y="4443771"/>
              <a:ext cx="5028963" cy="2625392"/>
              <a:chOff x="382041" y="3420968"/>
              <a:chExt cx="6139131" cy="320496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52D1DCB6-F04A-46E9-980F-49CBDA9A1A34}"/>
                  </a:ext>
                </a:extLst>
              </p:cNvPr>
              <p:cNvGrpSpPr/>
              <p:nvPr/>
            </p:nvGrpSpPr>
            <p:grpSpPr>
              <a:xfrm>
                <a:off x="382041" y="3420968"/>
                <a:ext cx="6139131" cy="3204960"/>
                <a:chOff x="382041" y="3420968"/>
                <a:chExt cx="6139131" cy="3204960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32A6362F-5604-4CC5-957E-26AF7AEA816E}"/>
                    </a:ext>
                  </a:extLst>
                </p:cNvPr>
                <p:cNvGrpSpPr/>
                <p:nvPr/>
              </p:nvGrpSpPr>
              <p:grpSpPr>
                <a:xfrm>
                  <a:off x="382041" y="3420968"/>
                  <a:ext cx="6139131" cy="3204960"/>
                  <a:chOff x="382041" y="3420968"/>
                  <a:chExt cx="6139131" cy="3204960"/>
                </a:xfrm>
              </p:grpSpPr>
              <p:pic>
                <p:nvPicPr>
                  <p:cNvPr id="38" name="그림 37">
                    <a:extLst>
                      <a:ext uri="{FF2B5EF4-FFF2-40B4-BE49-F238E27FC236}">
                        <a16:creationId xmlns:a16="http://schemas.microsoft.com/office/drawing/2014/main" id="{0D240FE2-AEA2-4CDD-A377-211173B6E8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2041" y="3420968"/>
                    <a:ext cx="6139131" cy="3204960"/>
                  </a:xfrm>
                  <a:prstGeom prst="rect">
                    <a:avLst/>
                  </a:prstGeom>
                </p:spPr>
              </p:pic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6D835E16-14D0-4B06-8A17-52AFBFCC3F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1556" y="3431604"/>
                    <a:ext cx="1944216" cy="15555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F6DEF522-9AA6-40B4-92B1-346F200A3059}"/>
                    </a:ext>
                  </a:extLst>
                </p:cNvPr>
                <p:cNvSpPr/>
                <p:nvPr/>
              </p:nvSpPr>
              <p:spPr>
                <a:xfrm>
                  <a:off x="2507438" y="5249050"/>
                  <a:ext cx="1872208" cy="2589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516096BD-F2CD-41D6-8E4E-34F5D6A83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323"/>
                <a:stretch/>
              </p:blipFill>
              <p:spPr>
                <a:xfrm>
                  <a:off x="2651201" y="5258576"/>
                  <a:ext cx="1440160" cy="258927"/>
                </a:xfrm>
                <a:prstGeom prst="rect">
                  <a:avLst/>
                </a:prstGeom>
              </p:spPr>
            </p:pic>
          </p:grp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F895E45-75F3-4F9E-BD26-E2C6F925B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855" y="5252474"/>
                <a:ext cx="1832852" cy="454547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/>
              <a:t>조견표</a:t>
            </a:r>
            <a:r>
              <a:rPr lang="en-US" altLang="ko-KR"/>
              <a:t>-</a:t>
            </a:r>
            <a:fld id="{9FAC8AEF-E592-4A9B-A8A7-42A3518F0E1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설명선 3(강조선) 6"/>
          <p:cNvSpPr/>
          <p:nvPr/>
        </p:nvSpPr>
        <p:spPr>
          <a:xfrm>
            <a:off x="3489591" y="1997625"/>
            <a:ext cx="2027641" cy="209908"/>
          </a:xfrm>
          <a:prstGeom prst="accentCallout3">
            <a:avLst>
              <a:gd name="adj1" fmla="val 40625"/>
              <a:gd name="adj2" fmla="val 101165"/>
              <a:gd name="adj3" fmla="val -9461"/>
              <a:gd name="adj4" fmla="val 113423"/>
              <a:gd name="adj5" fmla="val 168262"/>
              <a:gd name="adj6" fmla="val 117196"/>
              <a:gd name="adj7" fmla="val 293984"/>
              <a:gd name="adj8" fmla="val 10011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알림이 있는지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110" y="5669844"/>
            <a:ext cx="5610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셀러들의 하루는 이 화면에서부터 시작한다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먼저 로그인한 후</a:t>
            </a:r>
            <a:r>
              <a:rPr lang="en-US" altLang="ko-KR" sz="1200" dirty="0"/>
              <a:t>, </a:t>
            </a:r>
            <a:r>
              <a:rPr lang="ko-KR" altLang="en-US" sz="1200" dirty="0"/>
              <a:t>알림이 있는지 확인한다</a:t>
            </a:r>
            <a:r>
              <a:rPr lang="en-US" altLang="ko-KR" sz="12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83972" y="7329264"/>
            <a:ext cx="2530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우측 상단에 종소리 아이콘을 클릭한다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새로운 알림이 </a:t>
            </a:r>
            <a:r>
              <a:rPr lang="en-US" altLang="ko-KR" sz="1200" dirty="0"/>
              <a:t>3</a:t>
            </a:r>
            <a:r>
              <a:rPr lang="ko-KR" altLang="en-US" sz="1200" dirty="0"/>
              <a:t>개가 있는 것을 확인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19" y="6766911"/>
            <a:ext cx="2981325" cy="20574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62705" y="6773321"/>
            <a:ext cx="2969640" cy="2050990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설명선 3(강조선) 4"/>
          <p:cNvSpPr/>
          <p:nvPr/>
        </p:nvSpPr>
        <p:spPr>
          <a:xfrm>
            <a:off x="1317510" y="2026845"/>
            <a:ext cx="1761122" cy="287776"/>
          </a:xfrm>
          <a:prstGeom prst="accentCallout3">
            <a:avLst>
              <a:gd name="adj1" fmla="val 50496"/>
              <a:gd name="adj2" fmla="val -1069"/>
              <a:gd name="adj3" fmla="val 18750"/>
              <a:gd name="adj4" fmla="val -16667"/>
              <a:gd name="adj5" fmla="val 78200"/>
              <a:gd name="adj6" fmla="val -31524"/>
              <a:gd name="adj7" fmla="val 213471"/>
              <a:gd name="adj8" fmla="val -3007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로그인 후 첫 메인 페이지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82158" y="2642394"/>
            <a:ext cx="216024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30B9FF-9D63-4FB2-A869-3F10DB842897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7" name="직사각형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81E41743-4DF6-4A12-A043-B4B989E8AFDF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27EFF78-39AA-4CF3-80E9-7B0FDF3D8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24" name="Text Box 4">
            <a:extLst>
              <a:ext uri="{FF2B5EF4-FFF2-40B4-BE49-F238E27FC236}">
                <a16:creationId xmlns:a16="http://schemas.microsoft.com/office/drawing/2014/main" id="{B8610032-E52E-4DA3-A6EB-F96263FB7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2-3-1. 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첫 페이지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영업대표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)   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7278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EBE1705-154C-45E6-82B0-F8CDAA539B6B}"/>
              </a:ext>
            </a:extLst>
          </p:cNvPr>
          <p:cNvGrpSpPr/>
          <p:nvPr/>
        </p:nvGrpSpPr>
        <p:grpSpPr>
          <a:xfrm>
            <a:off x="930495" y="2936953"/>
            <a:ext cx="4995035" cy="4775680"/>
            <a:chOff x="930495" y="2936953"/>
            <a:chExt cx="4995035" cy="477568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495" y="2936953"/>
              <a:ext cx="4995035" cy="47756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13C5AB-3B93-464F-9D96-193C1CBC67A0}"/>
                </a:ext>
              </a:extLst>
            </p:cNvPr>
            <p:cNvSpPr/>
            <p:nvPr/>
          </p:nvSpPr>
          <p:spPr>
            <a:xfrm>
              <a:off x="4381945" y="3313894"/>
              <a:ext cx="487215" cy="238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A3983FA-BBAE-4FCF-8FC0-B809676E9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144" y="3349856"/>
              <a:ext cx="1035783" cy="21806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4DE9F56-231C-4BC1-B6E9-6322473E6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89" y="3567916"/>
            <a:ext cx="4861151" cy="4399531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n-ea"/>
                <a:ea typeface="+mn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n-ea"/>
                <a:ea typeface="+mn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n-ea"/>
                <a:ea typeface="+mn-ea"/>
              </a:rPr>
              <a:t>파트너사개인정보</a:t>
            </a:r>
            <a:endParaRPr lang="ko-KR" altLang="en-US" sz="1600" b="1" spc="-1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1188043" y="2422207"/>
            <a:ext cx="20646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신규 파트너사 개인 정보 등록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440" y="8161208"/>
            <a:ext cx="5610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등록하고자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하는 파트너사개인에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정보를 입력한다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파트너사개인정보 관한 가능한 많은 정보를 입력한다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필수 입력 값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파트너사직원명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파트너사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스킬정보는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신규등록 후 등록할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005" y="5819761"/>
            <a:ext cx="1605246" cy="30336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H="1">
            <a:off x="1183589" y="3667432"/>
            <a:ext cx="2125145" cy="1910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H="1">
            <a:off x="1325272" y="4874471"/>
            <a:ext cx="1958611" cy="2029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3703507" y="4886346"/>
            <a:ext cx="1975685" cy="2104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17" idx="2"/>
            <a:endCxn id="13" idx="1"/>
          </p:cNvCxnSpPr>
          <p:nvPr/>
        </p:nvCxnSpPr>
        <p:spPr>
          <a:xfrm rot="16200000" flipH="1">
            <a:off x="2004773" y="5377211"/>
            <a:ext cx="894037" cy="2944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3" idx="3"/>
          </p:cNvCxnSpPr>
          <p:nvPr/>
        </p:nvCxnSpPr>
        <p:spPr>
          <a:xfrm flipV="1">
            <a:off x="4204251" y="5112172"/>
            <a:ext cx="355388" cy="85927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00"/>
          <p:cNvSpPr txBox="1">
            <a:spLocks noChangeArrowheads="1"/>
          </p:cNvSpPr>
          <p:nvPr/>
        </p:nvSpPr>
        <p:spPr bwMode="auto">
          <a:xfrm>
            <a:off x="1350122" y="1521704"/>
            <a:ext cx="5154920" cy="2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파트너사개인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27774" y="2783921"/>
            <a:ext cx="5193514" cy="51934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설명선 3(강조선) 31"/>
          <p:cNvSpPr/>
          <p:nvPr/>
        </p:nvSpPr>
        <p:spPr>
          <a:xfrm>
            <a:off x="3872478" y="6368515"/>
            <a:ext cx="2436693" cy="546147"/>
          </a:xfrm>
          <a:prstGeom prst="accentCallout3">
            <a:avLst>
              <a:gd name="adj1" fmla="val 50579"/>
              <a:gd name="adj2" fmla="val -868"/>
              <a:gd name="adj3" fmla="val 53294"/>
              <a:gd name="adj4" fmla="val -11642"/>
              <a:gd name="adj5" fmla="val 18059"/>
              <a:gd name="adj6" fmla="val -21839"/>
              <a:gd name="adj7" fmla="val -49224"/>
              <a:gd name="adj8" fmla="val -2200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파트너사 검색기능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파트너사를 선택하면 파트너사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가 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자동으로 입력 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579468B7-65D7-47EF-BBCD-1A43AE5BA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파트너사 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A79610-E94C-4241-81D0-C0E228D2A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66" y="2883962"/>
            <a:ext cx="5157065" cy="3457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49F6FC9C-26CC-4849-98B6-5ABFCF332665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9" name="직사각형 28">
              <a:hlinkClick r:id="rId7" action="ppaction://hlinksldjump"/>
              <a:extLst>
                <a:ext uri="{FF2B5EF4-FFF2-40B4-BE49-F238E27FC236}">
                  <a16:creationId xmlns:a16="http://schemas.microsoft.com/office/drawing/2014/main" id="{C8CB7650-7FEF-4AC7-AF74-AC8FA6951952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0C4151-C266-4EF2-B03A-6E27FC94C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1885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2205310" y="4125826"/>
            <a:ext cx="3384550" cy="277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8.1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8.2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성과관리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8.3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생산성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8.4 </a:t>
            </a: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제안서 정보</a:t>
            </a:r>
            <a:endParaRPr lang="en-US" altLang="ko-KR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8.5 </a:t>
            </a: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보고서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3734" y="3286158"/>
            <a:ext cx="580551" cy="580551"/>
          </a:xfrm>
          <a:prstGeom prst="rect">
            <a:avLst/>
          </a:prstGeom>
          <a:solidFill>
            <a:srgbClr val="081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CFB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2710" y="3321733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8</a:t>
            </a:r>
            <a:endParaRPr lang="en-US" altLang="ko-KR" sz="2500" b="1" spc="-50" dirty="0">
              <a:solidFill>
                <a:schemeClr val="bg1"/>
              </a:solidFill>
              <a:latin typeface="Arial" panose="020B0604020202020204" pitchFamily="34" charset="0"/>
              <a:ea typeface="나눔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7605" y="3300429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성과관리</a:t>
            </a: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2176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34634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ko-KR" altLang="en-US" sz="1600" b="1" spc="-150" dirty="0">
                <a:solidFill>
                  <a:prstClr val="white"/>
                </a:solidFill>
                <a:ea typeface="맑은 고딕" panose="020B0503020000020004" pitchFamily="50" charset="-127"/>
              </a:rPr>
              <a:t>성과관리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406954" y="1640632"/>
            <a:ext cx="6028370" cy="299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72000" indent="144000" algn="just"/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성과관리는 성과관리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생산성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제안서정보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보고서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페이지로 분류됩니다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14400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buAutoNum type="arabicPeriod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성과관리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buAutoNum type="arabicPeriod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영업기회에서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Close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분기별 성과로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나누어서 볼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  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생산성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일정관리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카테고리별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개인별 생산성을 그래프로 나타내어 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연도별로 나타내어 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  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제안서정보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자사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제품에 대한 제안서정보를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작성하여 관리하는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페이지입니다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/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buAutoNum type="arabicPeriod" startAt="4"/>
            </a:pP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보고서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분기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연도에 따른 성과를 볼 수 있습니다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분기별 영업기회 리스트를 확인할 수 있습니다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8-1.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EC2C8C-61D1-4936-A474-351189A78764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1" name="직사각형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155BE4E5-C744-482B-B88A-BAB584F3E16F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6FC9E5A-40E3-429E-8A16-03CD3BD16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903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2AD281-E502-499F-89C1-1D4C5D7F3130}"/>
              </a:ext>
            </a:extLst>
          </p:cNvPr>
          <p:cNvGrpSpPr/>
          <p:nvPr/>
        </p:nvGrpSpPr>
        <p:grpSpPr>
          <a:xfrm>
            <a:off x="383431" y="4398195"/>
            <a:ext cx="6198406" cy="2725838"/>
            <a:chOff x="397650" y="4953000"/>
            <a:chExt cx="6198406" cy="272583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934BA31-9DA8-4F90-9944-E6E34FDC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50" y="4959562"/>
              <a:ext cx="6198406" cy="2719276"/>
            </a:xfrm>
            <a:prstGeom prst="rect">
              <a:avLst/>
            </a:prstGeom>
            <a:ln w="19050">
              <a:solidFill>
                <a:srgbClr val="0070C0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980951" y="5216493"/>
              <a:ext cx="1007889" cy="5605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455152" y="5206683"/>
              <a:ext cx="1140904" cy="5703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00129" y="4953000"/>
              <a:ext cx="796622" cy="247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7650" y="5770118"/>
              <a:ext cx="583301" cy="9830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EEAD9D01-D0DB-4562-B92B-DBE7416E46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98" t="30544" r="912" b="2744"/>
          <a:stretch/>
        </p:blipFill>
        <p:spPr>
          <a:xfrm>
            <a:off x="1052736" y="5235346"/>
            <a:ext cx="5472608" cy="1814055"/>
          </a:xfrm>
          <a:prstGeom prst="rect">
            <a:avLst/>
          </a:prstGeom>
          <a:ln w="19050">
            <a:noFill/>
          </a:ln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성과관리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성과관리</a:t>
            </a:r>
            <a:endParaRPr lang="en-US" altLang="ko-KR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Rectangle 61"/>
          <p:cNvSpPr>
            <a:spLocks noChangeArrowheads="1"/>
          </p:cNvSpPr>
          <p:nvPr/>
        </p:nvSpPr>
        <p:spPr bwMode="auto">
          <a:xfrm>
            <a:off x="1196752" y="2422207"/>
            <a:ext cx="228588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분기별 성과 및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Target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대비 정보</a:t>
            </a:r>
            <a:endParaRPr lang="en-US" altLang="ko-KR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Rectangle 100"/>
          <p:cNvSpPr txBox="1">
            <a:spLocks noChangeArrowheads="1"/>
          </p:cNvSpPr>
          <p:nvPr/>
        </p:nvSpPr>
        <p:spPr bwMode="auto">
          <a:xfrm>
            <a:off x="1350122" y="15217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>
                <a:solidFill>
                  <a:srgbClr val="262626"/>
                </a:solidFill>
                <a:ea typeface="맑은 고딕" pitchFamily="50" charset="-127"/>
              </a:rPr>
              <a:t>분기별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성과 관리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REV, GP</a:t>
            </a: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분기별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Target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관리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및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Q2Q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5" name="설명선 3(강조선) 14"/>
          <p:cNvSpPr/>
          <p:nvPr/>
        </p:nvSpPr>
        <p:spPr>
          <a:xfrm>
            <a:off x="4149080" y="3626495"/>
            <a:ext cx="2115373" cy="431487"/>
          </a:xfrm>
          <a:prstGeom prst="accentCallout3">
            <a:avLst>
              <a:gd name="adj1" fmla="val 52585"/>
              <a:gd name="adj2" fmla="val 226"/>
              <a:gd name="adj3" fmla="val 136048"/>
              <a:gd name="adj4" fmla="val -25422"/>
              <a:gd name="adj5" fmla="val 121056"/>
              <a:gd name="adj6" fmla="val -91462"/>
              <a:gd name="adj7" fmla="val 233749"/>
              <a:gd name="adj8" fmla="val -10866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Full REV, GP, Target</a:t>
            </a:r>
          </a:p>
          <a:p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by Quarter REV, GP, Target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설명선 3(강조선) 18"/>
          <p:cNvSpPr/>
          <p:nvPr/>
        </p:nvSpPr>
        <p:spPr>
          <a:xfrm>
            <a:off x="2852936" y="8482419"/>
            <a:ext cx="2076802" cy="350936"/>
          </a:xfrm>
          <a:prstGeom prst="accentCallout3">
            <a:avLst>
              <a:gd name="adj1" fmla="val 46549"/>
              <a:gd name="adj2" fmla="val 101286"/>
              <a:gd name="adj3" fmla="val -2540"/>
              <a:gd name="adj4" fmla="val 150985"/>
              <a:gd name="adj5" fmla="val -367210"/>
              <a:gd name="adj6" fmla="val 169214"/>
              <a:gd name="adj7" fmla="val -917332"/>
              <a:gd name="adj8" fmla="val 15737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last Quarter to this Quarter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설명선 3(강조선) 20"/>
          <p:cNvSpPr/>
          <p:nvPr/>
        </p:nvSpPr>
        <p:spPr>
          <a:xfrm>
            <a:off x="1887322" y="3339017"/>
            <a:ext cx="1541678" cy="270506"/>
          </a:xfrm>
          <a:prstGeom prst="accentCallout3">
            <a:avLst>
              <a:gd name="adj1" fmla="val 58260"/>
              <a:gd name="adj2" fmla="val -1332"/>
              <a:gd name="adj3" fmla="val 81565"/>
              <a:gd name="adj4" fmla="val -34279"/>
              <a:gd name="adj5" fmla="val 175462"/>
              <a:gd name="adj6" fmla="val -59838"/>
              <a:gd name="adj7" fmla="val 366613"/>
              <a:gd name="adj8" fmla="val -8230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분기별 확인 가능</a:t>
            </a:r>
          </a:p>
        </p:txBody>
      </p:sp>
      <p:sp>
        <p:nvSpPr>
          <p:cNvPr id="23" name="설명선 3(강조선) 22"/>
          <p:cNvSpPr/>
          <p:nvPr/>
        </p:nvSpPr>
        <p:spPr>
          <a:xfrm>
            <a:off x="2546241" y="7657975"/>
            <a:ext cx="1872786" cy="350936"/>
          </a:xfrm>
          <a:prstGeom prst="accentCallout3">
            <a:avLst>
              <a:gd name="adj1" fmla="val 58260"/>
              <a:gd name="adj2" fmla="val -1332"/>
              <a:gd name="adj3" fmla="val 124593"/>
              <a:gd name="adj4" fmla="val -53571"/>
              <a:gd name="adj5" fmla="val 12029"/>
              <a:gd name="adj6" fmla="val -83298"/>
              <a:gd name="adj7" fmla="val -406474"/>
              <a:gd name="adj8" fmla="val -8602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본부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분류에 따라 그룹화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8-2.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성과관리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1D524E5-66D7-487E-8CB8-6A6AE1299682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31" name="직사각형 30">
              <a:hlinkClick r:id="rId5" action="ppaction://hlinksldjump"/>
              <a:extLst>
                <a:ext uri="{FF2B5EF4-FFF2-40B4-BE49-F238E27FC236}">
                  <a16:creationId xmlns:a16="http://schemas.microsoft.com/office/drawing/2014/main" id="{2D085866-828A-47A2-9100-C335C5C5B46E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C5A21E6-7E61-4DA8-B770-F9195C132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61686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F5A0D68-1054-455A-AE3E-3C798BE585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64" y="4055665"/>
            <a:ext cx="6175280" cy="3514813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6" name="설명선 3(강조선) 5"/>
          <p:cNvSpPr/>
          <p:nvPr/>
        </p:nvSpPr>
        <p:spPr>
          <a:xfrm>
            <a:off x="908720" y="7868422"/>
            <a:ext cx="2018651" cy="357983"/>
          </a:xfrm>
          <a:prstGeom prst="accentCallout3">
            <a:avLst>
              <a:gd name="adj1" fmla="val 52585"/>
              <a:gd name="adj2" fmla="val -1571"/>
              <a:gd name="adj3" fmla="val 43703"/>
              <a:gd name="adj4" fmla="val -17299"/>
              <a:gd name="adj5" fmla="val -63984"/>
              <a:gd name="adj6" fmla="val -20646"/>
              <a:gd name="adj7" fmla="val -157043"/>
              <a:gd name="adj8" fmla="val -121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일정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구분별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상대시간 값을 그래프로 표기</a:t>
            </a:r>
          </a:p>
        </p:txBody>
      </p:sp>
      <p:sp>
        <p:nvSpPr>
          <p:cNvPr id="7" name="설명선 3(강조선) 6"/>
          <p:cNvSpPr/>
          <p:nvPr/>
        </p:nvSpPr>
        <p:spPr>
          <a:xfrm>
            <a:off x="4127081" y="7889124"/>
            <a:ext cx="2103060" cy="336892"/>
          </a:xfrm>
          <a:prstGeom prst="accentCallout3">
            <a:avLst>
              <a:gd name="adj1" fmla="val 52585"/>
              <a:gd name="adj2" fmla="val -1571"/>
              <a:gd name="adj3" fmla="val 66319"/>
              <a:gd name="adj4" fmla="val -26191"/>
              <a:gd name="adj5" fmla="val -16903"/>
              <a:gd name="adj6" fmla="val -35624"/>
              <a:gd name="adj7" fmla="val -127716"/>
              <a:gd name="adj8" fmla="val -1326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절대 누적 시간 값을 그래프로 표기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3136" y="4657979"/>
            <a:ext cx="6174080" cy="95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1804" y="4070904"/>
            <a:ext cx="2784707" cy="14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설명선 3(강조선) 10"/>
          <p:cNvSpPr/>
          <p:nvPr/>
        </p:nvSpPr>
        <p:spPr>
          <a:xfrm>
            <a:off x="1124744" y="3089602"/>
            <a:ext cx="1889198" cy="368168"/>
          </a:xfrm>
          <a:prstGeom prst="accentCallout3">
            <a:avLst>
              <a:gd name="adj1" fmla="val 52585"/>
              <a:gd name="adj2" fmla="val -1571"/>
              <a:gd name="adj3" fmla="val 1881"/>
              <a:gd name="adj4" fmla="val -19440"/>
              <a:gd name="adj5" fmla="val 91202"/>
              <a:gd name="adj6" fmla="val -36819"/>
              <a:gd name="adj7" fmla="val 277067"/>
              <a:gd name="adj8" fmla="val -2829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년도 생산성 확인 가능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성과관리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생산성</a:t>
            </a:r>
            <a:endParaRPr lang="en-US" altLang="ko-KR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Rectangle 100"/>
          <p:cNvSpPr txBox="1">
            <a:spLocks noChangeArrowheads="1"/>
          </p:cNvSpPr>
          <p:nvPr/>
        </p:nvSpPr>
        <p:spPr bwMode="auto">
          <a:xfrm>
            <a:off x="1340768" y="1450106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생산성 분석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평균시간 비교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일정관리 카테고리로 분류하여 그래프로 분석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1188043" y="2422207"/>
            <a:ext cx="26353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생산성 분석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일정관리 카테고리 분류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1539" y="8477072"/>
            <a:ext cx="6066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캘린더에서 등록한 카테고리 별로 생산성을 확인할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8-3.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생산성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설명선 3(강조선) 7"/>
          <p:cNvSpPr/>
          <p:nvPr/>
        </p:nvSpPr>
        <p:spPr>
          <a:xfrm>
            <a:off x="3539075" y="3093624"/>
            <a:ext cx="2880320" cy="419844"/>
          </a:xfrm>
          <a:prstGeom prst="accentCallout3">
            <a:avLst>
              <a:gd name="adj1" fmla="val 49350"/>
              <a:gd name="adj2" fmla="val -972"/>
              <a:gd name="adj3" fmla="val 122739"/>
              <a:gd name="adj4" fmla="val -7883"/>
              <a:gd name="adj5" fmla="val 293128"/>
              <a:gd name="adj6" fmla="val -3272"/>
              <a:gd name="adj7" fmla="val 385083"/>
              <a:gd name="adj8" fmla="val 1413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직원들의 일정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구분별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생산성 확인가능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지난달 대비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이번달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생산성 비율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(%)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표시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F42C03F-0BCE-4197-95F7-14FA05A9302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1" name="직사각형 20">
              <a:hlinkClick r:id="rId3" action="ppaction://hlinksldjump"/>
              <a:extLst>
                <a:ext uri="{FF2B5EF4-FFF2-40B4-BE49-F238E27FC236}">
                  <a16:creationId xmlns:a16="http://schemas.microsoft.com/office/drawing/2014/main" id="{72979F52-6FE1-4E27-9BDD-AF1FE4428DA1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04C6722-9A49-42C9-A258-ABC8FB368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6056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내용 개체 틀 11">
            <a:extLst>
              <a:ext uri="{FF2B5EF4-FFF2-40B4-BE49-F238E27FC236}">
                <a16:creationId xmlns:a16="http://schemas.microsoft.com/office/drawing/2014/main" id="{473FBB0B-3A84-4AB6-9AAF-82031F5017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8" y="2703447"/>
            <a:ext cx="6104090" cy="2448272"/>
          </a:xfrm>
          <a:prstGeom prst="rect">
            <a:avLst/>
          </a:prstGeom>
        </p:spPr>
      </p:pic>
      <p:pic>
        <p:nvPicPr>
          <p:cNvPr id="8" name="내용 개체 틀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11" t="64963" r="20748" b="14991"/>
          <a:stretch/>
        </p:blipFill>
        <p:spPr>
          <a:xfrm>
            <a:off x="1124744" y="4311206"/>
            <a:ext cx="4104456" cy="49079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114</a:t>
            </a:fld>
            <a:endParaRPr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성과관리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제안서정보</a:t>
            </a:r>
            <a:endParaRPr lang="en-US" altLang="ko-KR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Rectangle 100"/>
          <p:cNvSpPr txBox="1">
            <a:spLocks noChangeArrowheads="1"/>
          </p:cNvSpPr>
          <p:nvPr/>
        </p:nvSpPr>
        <p:spPr bwMode="auto">
          <a:xfrm>
            <a:off x="1340768" y="14484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제안서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제안서 정보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672" y="8409384"/>
            <a:ext cx="6019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제안서를 등록하고 제안서 리스트를 확인할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0FBED71-519C-4CF6-9C97-5F9E55CA2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8-4.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제안서 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48CC07-24CA-4EDC-A5CA-B31D1E3F24BF}"/>
              </a:ext>
            </a:extLst>
          </p:cNvPr>
          <p:cNvSpPr/>
          <p:nvPr/>
        </p:nvSpPr>
        <p:spPr>
          <a:xfrm>
            <a:off x="550324" y="4107891"/>
            <a:ext cx="5794425" cy="741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A3B05-4AE2-47C2-AD63-F3CF8BEA3831}"/>
              </a:ext>
            </a:extLst>
          </p:cNvPr>
          <p:cNvSpPr/>
          <p:nvPr/>
        </p:nvSpPr>
        <p:spPr>
          <a:xfrm>
            <a:off x="5656114" y="3670429"/>
            <a:ext cx="641875" cy="262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C23071-F86F-4C26-9E5C-B1DE2B133D91}"/>
              </a:ext>
            </a:extLst>
          </p:cNvPr>
          <p:cNvSpPr/>
          <p:nvPr/>
        </p:nvSpPr>
        <p:spPr>
          <a:xfrm>
            <a:off x="361935" y="2707067"/>
            <a:ext cx="6160099" cy="26147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57717-5A7C-418C-9DC2-5FC55E976028}"/>
              </a:ext>
            </a:extLst>
          </p:cNvPr>
          <p:cNvSpPr/>
          <p:nvPr/>
        </p:nvSpPr>
        <p:spPr>
          <a:xfrm>
            <a:off x="577342" y="3674714"/>
            <a:ext cx="605282" cy="258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 3(강조선) 14">
            <a:extLst>
              <a:ext uri="{FF2B5EF4-FFF2-40B4-BE49-F238E27FC236}">
                <a16:creationId xmlns:a16="http://schemas.microsoft.com/office/drawing/2014/main" id="{505884BB-376C-45F1-BD10-0E3173B6363E}"/>
              </a:ext>
            </a:extLst>
          </p:cNvPr>
          <p:cNvSpPr/>
          <p:nvPr/>
        </p:nvSpPr>
        <p:spPr>
          <a:xfrm>
            <a:off x="1374926" y="3230233"/>
            <a:ext cx="1421585" cy="301279"/>
          </a:xfrm>
          <a:prstGeom prst="accentCallout3">
            <a:avLst>
              <a:gd name="adj1" fmla="val 42036"/>
              <a:gd name="adj2" fmla="val -815"/>
              <a:gd name="adj3" fmla="val 24775"/>
              <a:gd name="adj4" fmla="val -16318"/>
              <a:gd name="adj5" fmla="val 76600"/>
              <a:gd name="adj6" fmla="val -29674"/>
              <a:gd name="adj7" fmla="val 176571"/>
              <a:gd name="adj8" fmla="val -3757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항목별 보기 가능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설명선 3(강조선) 15">
            <a:extLst>
              <a:ext uri="{FF2B5EF4-FFF2-40B4-BE49-F238E27FC236}">
                <a16:creationId xmlns:a16="http://schemas.microsoft.com/office/drawing/2014/main" id="{D132FA46-D7AA-4E6F-8888-86F982B5C7E7}"/>
              </a:ext>
            </a:extLst>
          </p:cNvPr>
          <p:cNvSpPr/>
          <p:nvPr/>
        </p:nvSpPr>
        <p:spPr>
          <a:xfrm>
            <a:off x="1484784" y="5496984"/>
            <a:ext cx="1421585" cy="309274"/>
          </a:xfrm>
          <a:prstGeom prst="accentCallout3">
            <a:avLst>
              <a:gd name="adj1" fmla="val 42036"/>
              <a:gd name="adj2" fmla="val -815"/>
              <a:gd name="adj3" fmla="val 8852"/>
              <a:gd name="adj4" fmla="val -30861"/>
              <a:gd name="adj5" fmla="val -104606"/>
              <a:gd name="adj6" fmla="val -51489"/>
              <a:gd name="adj7" fmla="val -226229"/>
              <a:gd name="adj8" fmla="val -5099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제안 이력 리스트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6CD25F-38D9-483E-B713-8BC6E2E87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34" y="2793461"/>
            <a:ext cx="1409694" cy="445167"/>
          </a:xfrm>
          <a:prstGeom prst="rect">
            <a:avLst/>
          </a:prstGeom>
        </p:spPr>
      </p:pic>
      <p:sp>
        <p:nvSpPr>
          <p:cNvPr id="12" name="설명선 3(강조선) 18">
            <a:extLst>
              <a:ext uri="{FF2B5EF4-FFF2-40B4-BE49-F238E27FC236}">
                <a16:creationId xmlns:a16="http://schemas.microsoft.com/office/drawing/2014/main" id="{B149A90C-059E-44C1-871E-5E56E31A61F0}"/>
              </a:ext>
            </a:extLst>
          </p:cNvPr>
          <p:cNvSpPr/>
          <p:nvPr/>
        </p:nvSpPr>
        <p:spPr>
          <a:xfrm>
            <a:off x="2749765" y="3646317"/>
            <a:ext cx="2504697" cy="346770"/>
          </a:xfrm>
          <a:prstGeom prst="accentCallout3">
            <a:avLst>
              <a:gd name="adj1" fmla="val 48053"/>
              <a:gd name="adj2" fmla="val 100795"/>
              <a:gd name="adj3" fmla="val 52143"/>
              <a:gd name="adj4" fmla="val 105952"/>
              <a:gd name="adj5" fmla="val 53148"/>
              <a:gd name="adj6" fmla="val 112945"/>
              <a:gd name="adj7" fmla="val 54697"/>
              <a:gd name="adj8" fmla="val 11866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클릭하면 제안이력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신규 등록 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66760C-9907-4E3B-A856-58C12FA252E9}"/>
              </a:ext>
            </a:extLst>
          </p:cNvPr>
          <p:cNvSpPr/>
          <p:nvPr/>
        </p:nvSpPr>
        <p:spPr>
          <a:xfrm>
            <a:off x="5661248" y="2927983"/>
            <a:ext cx="695874" cy="283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 3(강조선) 17">
            <a:extLst>
              <a:ext uri="{FF2B5EF4-FFF2-40B4-BE49-F238E27FC236}">
                <a16:creationId xmlns:a16="http://schemas.microsoft.com/office/drawing/2014/main" id="{16869662-9003-40CD-8C57-F36FEE7402CF}"/>
              </a:ext>
            </a:extLst>
          </p:cNvPr>
          <p:cNvSpPr/>
          <p:nvPr/>
        </p:nvSpPr>
        <p:spPr>
          <a:xfrm>
            <a:off x="3794126" y="2988744"/>
            <a:ext cx="1094948" cy="338395"/>
          </a:xfrm>
          <a:prstGeom prst="accentCallout3">
            <a:avLst>
              <a:gd name="adj1" fmla="val 48053"/>
              <a:gd name="adj2" fmla="val 100795"/>
              <a:gd name="adj3" fmla="val 47557"/>
              <a:gd name="adj4" fmla="val 115558"/>
              <a:gd name="adj5" fmla="val 50717"/>
              <a:gd name="adj6" fmla="val 124383"/>
              <a:gd name="adj7" fmla="val 26331"/>
              <a:gd name="adj8" fmla="val 16551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검색기능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B0769817-2EA7-4E0A-9745-97AFDBAF9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24" y="2420943"/>
            <a:ext cx="114294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srgbClr val="FFFFFF"/>
                </a:solidFill>
                <a:latin typeface="+mn-ea"/>
              </a:rPr>
              <a:t>제안서정보</a:t>
            </a:r>
            <a:r>
              <a:rPr lang="en-US" altLang="ko-KR" sz="1200" b="1" kern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>
                <a:solidFill>
                  <a:srgbClr val="FFFFFF"/>
                </a:solidFill>
                <a:latin typeface="+mn-ea"/>
              </a:rPr>
              <a:t>조회</a:t>
            </a:r>
            <a:endParaRPr lang="en-US" altLang="ko-KR" sz="1200" b="1" kern="0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0DAA638-0B0B-4A28-8040-2CA6BE39438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6" name="직사각형 25">
              <a:hlinkClick r:id="rId6" action="ppaction://hlinksldjump"/>
              <a:extLst>
                <a:ext uri="{FF2B5EF4-FFF2-40B4-BE49-F238E27FC236}">
                  <a16:creationId xmlns:a16="http://schemas.microsoft.com/office/drawing/2014/main" id="{4B5EAF8D-243A-4446-AE32-DA0D6B0713A3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B416B77-9821-418D-A523-6720C8AE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5096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2383D4-0858-43D0-9A49-9994638A3148}"/>
              </a:ext>
            </a:extLst>
          </p:cNvPr>
          <p:cNvGrpSpPr/>
          <p:nvPr/>
        </p:nvGrpSpPr>
        <p:grpSpPr>
          <a:xfrm>
            <a:off x="402760" y="2728820"/>
            <a:ext cx="6064477" cy="5731184"/>
            <a:chOff x="402760" y="2728820"/>
            <a:chExt cx="6064477" cy="573118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E8C2A9-B536-43A1-8F10-F4DDB4FC0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760" y="2728820"/>
              <a:ext cx="6064477" cy="573118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853637-70F7-4951-9241-50D80F271013}"/>
                </a:ext>
              </a:extLst>
            </p:cNvPr>
            <p:cNvSpPr/>
            <p:nvPr/>
          </p:nvSpPr>
          <p:spPr>
            <a:xfrm>
              <a:off x="4869160" y="3296816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A5982C-E518-4597-A5A9-429AE437C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224" y="3210546"/>
              <a:ext cx="1433372" cy="301762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I-</a:t>
            </a:r>
            <a:fld id="{5183AD12-897E-499E-9F21-BD87C94BE097}" type="slidenum">
              <a:rPr smtClean="0"/>
              <a:pPr>
                <a:defRPr/>
              </a:pPr>
              <a:t>115</a:t>
            </a:fld>
            <a:endParaRPr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성과관리 </a:t>
            </a:r>
            <a:r>
              <a:rPr lang="en-US" altLang="ko-KR" sz="1600" b="1" spc="-15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>
                <a:solidFill>
                  <a:schemeClr val="bg1"/>
                </a:solidFill>
                <a:latin typeface="+mj-ea"/>
                <a:ea typeface="+mj-ea"/>
              </a:rPr>
              <a:t>제안서정보</a:t>
            </a:r>
            <a:endParaRPr lang="en-US" altLang="ko-KR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40768" y="14484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>
                <a:solidFill>
                  <a:srgbClr val="262626"/>
                </a:solidFill>
                <a:ea typeface="맑은 고딕" pitchFamily="50" charset="-127"/>
              </a:rPr>
              <a:t>제안서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제안서 정보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379" y="8697416"/>
            <a:ext cx="6019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제안서정보를 등록한다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9AA1685-87BE-47A7-93FF-F2D574CD1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8-4.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제안서 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6C5742-FEE6-4324-9EB5-92F8769BD7F4}"/>
              </a:ext>
            </a:extLst>
          </p:cNvPr>
          <p:cNvSpPr/>
          <p:nvPr/>
        </p:nvSpPr>
        <p:spPr>
          <a:xfrm>
            <a:off x="361935" y="2707066"/>
            <a:ext cx="6160099" cy="575293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AA310-E513-403A-8C35-9610CD90BA12}"/>
              </a:ext>
            </a:extLst>
          </p:cNvPr>
          <p:cNvSpPr/>
          <p:nvPr/>
        </p:nvSpPr>
        <p:spPr>
          <a:xfrm>
            <a:off x="838368" y="3782602"/>
            <a:ext cx="2590632" cy="35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설명선 3(강조선) 10">
            <a:extLst>
              <a:ext uri="{FF2B5EF4-FFF2-40B4-BE49-F238E27FC236}">
                <a16:creationId xmlns:a16="http://schemas.microsoft.com/office/drawing/2014/main" id="{5E809183-EA21-4B05-AC09-D368596B6660}"/>
              </a:ext>
            </a:extLst>
          </p:cNvPr>
          <p:cNvSpPr/>
          <p:nvPr/>
        </p:nvSpPr>
        <p:spPr>
          <a:xfrm>
            <a:off x="2276872" y="4779999"/>
            <a:ext cx="4392488" cy="410842"/>
          </a:xfrm>
          <a:prstGeom prst="accentCallout3">
            <a:avLst>
              <a:gd name="adj1" fmla="val 50236"/>
              <a:gd name="adj2" fmla="val -276"/>
              <a:gd name="adj3" fmla="val 31181"/>
              <a:gd name="adj4" fmla="val -9691"/>
              <a:gd name="adj5" fmla="val -26361"/>
              <a:gd name="adj6" fmla="val -16231"/>
              <a:gd name="adj7" fmla="val -162650"/>
              <a:gd name="adj8" fmla="val -1868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고객명을 두 글자 이상 입력하면 아래에 해당 정보가 자동완성 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검색되어 나온 데이터를 클릭</a:t>
            </a:r>
          </a:p>
        </p:txBody>
      </p:sp>
      <p:sp>
        <p:nvSpPr>
          <p:cNvPr id="20" name="Rectangle 61">
            <a:extLst>
              <a:ext uri="{FF2B5EF4-FFF2-40B4-BE49-F238E27FC236}">
                <a16:creationId xmlns:a16="http://schemas.microsoft.com/office/drawing/2014/main" id="{18B27A8B-EC09-43E2-B9E3-613EF22BE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752" y="2427095"/>
            <a:ext cx="14507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srgbClr val="FFFFFF"/>
                </a:solidFill>
                <a:latin typeface="+mn-ea"/>
              </a:rPr>
              <a:t>제안서정보</a:t>
            </a:r>
            <a:r>
              <a:rPr lang="en-US" altLang="ko-KR" sz="1200" b="1" kern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>
                <a:solidFill>
                  <a:srgbClr val="FFFFFF"/>
                </a:solidFill>
                <a:latin typeface="+mn-ea"/>
              </a:rPr>
              <a:t>신규등록</a:t>
            </a:r>
            <a:endParaRPr lang="en-US" altLang="ko-KR" sz="1200" b="1" kern="0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87D0C8C-FC6A-4ADD-AD4B-2A9DC4F8491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4" name="직사각형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53A51B01-EC8A-4C6A-9A42-F045A4BCD1F6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1DC690D-9292-4FA1-8D98-81E0DF078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57292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8266D1-7900-48E1-9B25-73378CF81A47}"/>
              </a:ext>
            </a:extLst>
          </p:cNvPr>
          <p:cNvGrpSpPr/>
          <p:nvPr/>
        </p:nvGrpSpPr>
        <p:grpSpPr>
          <a:xfrm>
            <a:off x="420130" y="3074493"/>
            <a:ext cx="6023062" cy="4902368"/>
            <a:chOff x="416560" y="3080792"/>
            <a:chExt cx="6023062" cy="490236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8733DE9-C414-4C73-BE6D-E4014B9A6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686"/>
            <a:stretch/>
          </p:blipFill>
          <p:spPr>
            <a:xfrm>
              <a:off x="416560" y="3152800"/>
              <a:ext cx="6002835" cy="266422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EF2422D-0060-445B-B878-80D0840A0BAB}"/>
                </a:ext>
              </a:extLst>
            </p:cNvPr>
            <p:cNvSpPr/>
            <p:nvPr/>
          </p:nvSpPr>
          <p:spPr>
            <a:xfrm>
              <a:off x="1196752" y="3080792"/>
              <a:ext cx="1512168" cy="410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89E2926-1D15-4823-A5A6-27BCF9F0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60" y="6494769"/>
              <a:ext cx="6023062" cy="1488391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494E5CE-23C1-4629-B24D-71955F9A9C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94" t="14409" r="16228" b="46195"/>
          <a:stretch/>
        </p:blipFill>
        <p:spPr>
          <a:xfrm>
            <a:off x="1556792" y="3872830"/>
            <a:ext cx="3888432" cy="196870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B8B4EF-BB56-45C3-9159-05CEED814175}"/>
              </a:ext>
            </a:extLst>
          </p:cNvPr>
          <p:cNvSpPr/>
          <p:nvPr/>
        </p:nvSpPr>
        <p:spPr>
          <a:xfrm>
            <a:off x="1196752" y="3080792"/>
            <a:ext cx="1512168" cy="410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E924E62-1AD4-426F-9F1F-535566AFFA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5" t="36493" r="16510" b="3633"/>
          <a:stretch/>
        </p:blipFill>
        <p:spPr>
          <a:xfrm>
            <a:off x="1340768" y="7031806"/>
            <a:ext cx="4104456" cy="8845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I-</a:t>
            </a:r>
            <a:fld id="{5183AD12-897E-499E-9F21-BD87C94BE097}" type="slidenum">
              <a:rPr smtClean="0"/>
              <a:pPr>
                <a:defRPr/>
              </a:pPr>
              <a:t>116</a:t>
            </a:fld>
            <a:endParaRPr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성과관리 </a:t>
            </a:r>
            <a:r>
              <a:rPr lang="en-US" altLang="ko-KR" sz="1600" b="1" spc="-15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>
                <a:solidFill>
                  <a:schemeClr val="bg1"/>
                </a:solidFill>
                <a:latin typeface="+mj-ea"/>
                <a:ea typeface="+mj-ea"/>
              </a:rPr>
              <a:t>보고서</a:t>
            </a:r>
            <a:endParaRPr lang="en-US" altLang="ko-KR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9AA1685-87BE-47A7-93FF-F2D574CD1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>
                <a:solidFill>
                  <a:schemeClr val="bg1"/>
                </a:solidFill>
                <a:latin typeface="+mj-ea"/>
                <a:ea typeface="+mj-ea"/>
              </a:rPr>
              <a:t>8-5. </a:t>
            </a: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보고서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6C5742-FEE6-4324-9EB5-92F8769BD7F4}"/>
              </a:ext>
            </a:extLst>
          </p:cNvPr>
          <p:cNvSpPr/>
          <p:nvPr/>
        </p:nvSpPr>
        <p:spPr>
          <a:xfrm>
            <a:off x="361935" y="2707066"/>
            <a:ext cx="6160099" cy="575293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AA310-E513-403A-8C35-9610CD90BA12}"/>
              </a:ext>
            </a:extLst>
          </p:cNvPr>
          <p:cNvSpPr/>
          <p:nvPr/>
        </p:nvSpPr>
        <p:spPr>
          <a:xfrm>
            <a:off x="416560" y="3152800"/>
            <a:ext cx="780192" cy="308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설명선 3(강조선) 10">
            <a:extLst>
              <a:ext uri="{FF2B5EF4-FFF2-40B4-BE49-F238E27FC236}">
                <a16:creationId xmlns:a16="http://schemas.microsoft.com/office/drawing/2014/main" id="{5E809183-EA21-4B05-AC09-D368596B6660}"/>
              </a:ext>
            </a:extLst>
          </p:cNvPr>
          <p:cNvSpPr/>
          <p:nvPr/>
        </p:nvSpPr>
        <p:spPr>
          <a:xfrm>
            <a:off x="1658417" y="2911375"/>
            <a:ext cx="1385535" cy="410842"/>
          </a:xfrm>
          <a:prstGeom prst="accentCallout3">
            <a:avLst>
              <a:gd name="adj1" fmla="val 50236"/>
              <a:gd name="adj2" fmla="val -276"/>
              <a:gd name="adj3" fmla="val -3962"/>
              <a:gd name="adj4" fmla="val -26376"/>
              <a:gd name="adj5" fmla="val -4"/>
              <a:gd name="adj6" fmla="val -44566"/>
              <a:gd name="adj7" fmla="val 42347"/>
              <a:gd name="adj8" fmla="val -6548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년도별 보기 기능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Rectangle 61">
            <a:extLst>
              <a:ext uri="{FF2B5EF4-FFF2-40B4-BE49-F238E27FC236}">
                <a16:creationId xmlns:a16="http://schemas.microsoft.com/office/drawing/2014/main" id="{B58A6BA6-4EC7-44EF-B2ED-99EEF4B9D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752" y="2416453"/>
            <a:ext cx="4616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>
                <a:solidFill>
                  <a:srgbClr val="FFFFFF"/>
                </a:solidFill>
                <a:latin typeface="+mn-ea"/>
              </a:rPr>
              <a:t>보고서</a:t>
            </a:r>
            <a:endParaRPr lang="en-US" altLang="ko-KR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881ED3-0EB1-405A-9B55-C7832109E1F4}"/>
              </a:ext>
            </a:extLst>
          </p:cNvPr>
          <p:cNvSpPr/>
          <p:nvPr/>
        </p:nvSpPr>
        <p:spPr>
          <a:xfrm>
            <a:off x="433491" y="6482737"/>
            <a:ext cx="1068224" cy="308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설명선 3(강조선) 10">
            <a:extLst>
              <a:ext uri="{FF2B5EF4-FFF2-40B4-BE49-F238E27FC236}">
                <a16:creationId xmlns:a16="http://schemas.microsoft.com/office/drawing/2014/main" id="{FE6F8076-271E-4AF6-9019-7FEA3AB0D011}"/>
              </a:ext>
            </a:extLst>
          </p:cNvPr>
          <p:cNvSpPr/>
          <p:nvPr/>
        </p:nvSpPr>
        <p:spPr>
          <a:xfrm>
            <a:off x="2056449" y="6206050"/>
            <a:ext cx="1385535" cy="410842"/>
          </a:xfrm>
          <a:prstGeom prst="accentCallout3">
            <a:avLst>
              <a:gd name="adj1" fmla="val 50236"/>
              <a:gd name="adj2" fmla="val -276"/>
              <a:gd name="adj3" fmla="val -3962"/>
              <a:gd name="adj4" fmla="val -26376"/>
              <a:gd name="adj5" fmla="val -4"/>
              <a:gd name="adj6" fmla="val -44566"/>
              <a:gd name="adj7" fmla="val 42347"/>
              <a:gd name="adj8" fmla="val -6548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분기별 보기 기능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EB056F-666C-4021-A448-D9D6C6D88BCB}"/>
              </a:ext>
            </a:extLst>
          </p:cNvPr>
          <p:cNvSpPr/>
          <p:nvPr/>
        </p:nvSpPr>
        <p:spPr>
          <a:xfrm>
            <a:off x="5543517" y="3140769"/>
            <a:ext cx="851814" cy="33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설명선 3(강조선) 10">
            <a:extLst>
              <a:ext uri="{FF2B5EF4-FFF2-40B4-BE49-F238E27FC236}">
                <a16:creationId xmlns:a16="http://schemas.microsoft.com/office/drawing/2014/main" id="{421E5D86-DACC-44A9-B034-6055E0115A18}"/>
              </a:ext>
            </a:extLst>
          </p:cNvPr>
          <p:cNvSpPr/>
          <p:nvPr/>
        </p:nvSpPr>
        <p:spPr>
          <a:xfrm>
            <a:off x="3505617" y="2937538"/>
            <a:ext cx="1655363" cy="410842"/>
          </a:xfrm>
          <a:prstGeom prst="accentCallout3">
            <a:avLst>
              <a:gd name="adj1" fmla="val 50236"/>
              <a:gd name="adj2" fmla="val 100455"/>
              <a:gd name="adj3" fmla="val -6890"/>
              <a:gd name="adj4" fmla="val 126457"/>
              <a:gd name="adj5" fmla="val -8790"/>
              <a:gd name="adj6" fmla="val 154291"/>
              <a:gd name="adj7" fmla="val 59918"/>
              <a:gd name="adj8" fmla="val 16811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엑셀파일로 다운로드</a:t>
            </a:r>
            <a:endParaRPr lang="ko-KR" altLang="en-US" sz="105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851F93B-669B-4FE8-AE55-6DC769FB7EA5}"/>
              </a:ext>
            </a:extLst>
          </p:cNvPr>
          <p:cNvSpPr/>
          <p:nvPr/>
        </p:nvSpPr>
        <p:spPr>
          <a:xfrm>
            <a:off x="486516" y="7004387"/>
            <a:ext cx="5953105" cy="949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설명선 3(강조선) 10">
            <a:extLst>
              <a:ext uri="{FF2B5EF4-FFF2-40B4-BE49-F238E27FC236}">
                <a16:creationId xmlns:a16="http://schemas.microsoft.com/office/drawing/2014/main" id="{F8C16A91-7020-4D47-94EB-7B6B067D1A3D}"/>
              </a:ext>
            </a:extLst>
          </p:cNvPr>
          <p:cNvSpPr/>
          <p:nvPr/>
        </p:nvSpPr>
        <p:spPr>
          <a:xfrm>
            <a:off x="2812849" y="8055292"/>
            <a:ext cx="1912295" cy="326280"/>
          </a:xfrm>
          <a:prstGeom prst="accentCallout3">
            <a:avLst>
              <a:gd name="adj1" fmla="val 50236"/>
              <a:gd name="adj2" fmla="val -276"/>
              <a:gd name="adj3" fmla="val 81180"/>
              <a:gd name="adj4" fmla="val -40270"/>
              <a:gd name="adj5" fmla="val 64424"/>
              <a:gd name="adj6" fmla="val -69748"/>
              <a:gd name="adj7" fmla="val -20018"/>
              <a:gd name="adj8" fmla="val -7416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영업기회 리스트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852BF4-5B4D-48AC-9DEC-50F8131C7F06}"/>
              </a:ext>
            </a:extLst>
          </p:cNvPr>
          <p:cNvSpPr/>
          <p:nvPr/>
        </p:nvSpPr>
        <p:spPr>
          <a:xfrm>
            <a:off x="1501715" y="3547613"/>
            <a:ext cx="4893616" cy="296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설명선 3(강조선) 10">
            <a:extLst>
              <a:ext uri="{FF2B5EF4-FFF2-40B4-BE49-F238E27FC236}">
                <a16:creationId xmlns:a16="http://schemas.microsoft.com/office/drawing/2014/main" id="{5E57DD95-AC82-4433-85A4-EA88DAF3849C}"/>
              </a:ext>
            </a:extLst>
          </p:cNvPr>
          <p:cNvSpPr/>
          <p:nvPr/>
        </p:nvSpPr>
        <p:spPr>
          <a:xfrm>
            <a:off x="4183101" y="6165932"/>
            <a:ext cx="1906794" cy="410842"/>
          </a:xfrm>
          <a:prstGeom prst="accentCallout3">
            <a:avLst>
              <a:gd name="adj1" fmla="val 50236"/>
              <a:gd name="adj2" fmla="val -276"/>
              <a:gd name="adj3" fmla="val -115246"/>
              <a:gd name="adj4" fmla="val -25045"/>
              <a:gd name="adj5" fmla="val -398283"/>
              <a:gd name="adj6" fmla="val -25243"/>
              <a:gd name="adj7" fmla="val -552143"/>
              <a:gd name="adj8" fmla="val -990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분기별 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Target, REV, GP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Rectangle 100">
            <a:extLst>
              <a:ext uri="{FF2B5EF4-FFF2-40B4-BE49-F238E27FC236}">
                <a16:creationId xmlns:a16="http://schemas.microsoft.com/office/drawing/2014/main" id="{7C64DA5D-8118-414D-AE05-DEAAF09EC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768" y="14484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>
                <a:solidFill>
                  <a:srgbClr val="262626"/>
                </a:solidFill>
                <a:ea typeface="맑은 고딕" pitchFamily="50" charset="-127"/>
              </a:rPr>
              <a:t>분기별 </a:t>
            </a:r>
            <a:r>
              <a:rPr lang="en-US" altLang="ko-KR" sz="1100" spc="-150">
                <a:solidFill>
                  <a:srgbClr val="262626"/>
                </a:solidFill>
                <a:ea typeface="맑은 고딕" pitchFamily="50" charset="-127"/>
              </a:rPr>
              <a:t>REV, GP Target </a:t>
            </a:r>
            <a:r>
              <a:rPr lang="ko-KR" altLang="en-US" sz="1100" spc="-150">
                <a:solidFill>
                  <a:srgbClr val="262626"/>
                </a:solidFill>
                <a:ea typeface="맑은 고딕" pitchFamily="50" charset="-127"/>
              </a:rPr>
              <a:t>및 달성율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>
                <a:solidFill>
                  <a:srgbClr val="262626"/>
                </a:solidFill>
                <a:ea typeface="맑은 고딕" pitchFamily="50" charset="-127"/>
              </a:rPr>
              <a:t>분기별 영업기회 리스트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7E1E343-4BA2-4EF6-91A9-9A97D998367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40" name="직사각형 39">
              <a:hlinkClick r:id="rId8" action="ppaction://hlinksldjump"/>
              <a:extLst>
                <a:ext uri="{FF2B5EF4-FFF2-40B4-BE49-F238E27FC236}">
                  <a16:creationId xmlns:a16="http://schemas.microsoft.com/office/drawing/2014/main" id="{207E7BCB-7540-4F75-B22B-7DEFD4E7C95B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D4F8C02-09CC-4D1B-8671-B93C8B39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3765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1916832" y="4125826"/>
            <a:ext cx="482453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3538" indent="-3635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9.1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9.2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회사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부문별전략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9.3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고객별전략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9.4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전략프로젝트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3734" y="3286158"/>
            <a:ext cx="580551" cy="580551"/>
          </a:xfrm>
          <a:prstGeom prst="rect">
            <a:avLst/>
          </a:prstGeom>
          <a:solidFill>
            <a:srgbClr val="081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CFB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2711" y="3321733"/>
            <a:ext cx="3625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9</a:t>
            </a:r>
            <a:endParaRPr lang="en-US" altLang="ko-KR" sz="2500" b="1" spc="-50" dirty="0">
              <a:solidFill>
                <a:schemeClr val="bg1"/>
              </a:solidFill>
              <a:latin typeface="Arial" panose="020B0604020202020204" pitchFamily="34" charset="0"/>
              <a:ea typeface="나눔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7605" y="3300429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사업전략</a:t>
            </a: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953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34634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ko-KR" altLang="en-US" sz="1600" b="1" spc="-150" dirty="0">
                <a:solidFill>
                  <a:prstClr val="white"/>
                </a:solidFill>
                <a:ea typeface="맑은 고딕" panose="020B0503020000020004" pitchFamily="50" charset="-127"/>
              </a:rPr>
              <a:t>사업전략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406954" y="1640632"/>
            <a:ext cx="6028370" cy="284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72000" indent="144000" algn="just"/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사업전략은 회사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부문별전략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고객별전략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전략프로젝트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페이지로 분류됩니다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14400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buAutoNum type="arabicPeriod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부문별전략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리더들이 회사의 중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장기적 전략을 계획하고 계획대로 이행할 수 있도록 관리합니다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Key Milestones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이슈상태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Status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검토주기 등을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buAutoNum type="arabicPeriod" startAt="2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고객별전략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리더들이 특정 고객사의 중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장기적 전략을 계획하고 계획대로 이행할 수 있도록 관리합니다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Key Milestones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이슈상태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Status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검토주기 등을 관리합니다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300600" indent="-228600" algn="just">
              <a:buAutoNum type="arabicPeriod" startAt="3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전략프로젝트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/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Key Milestones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이슈상태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Status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검토주기 등을 관리합니다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9-1.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07B906-0EF7-4B14-9B1A-A141942E9CB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1" name="직사각형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E6718C4F-A347-4BD8-9084-D2FE4084682C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BF88951-8A34-461C-8F53-9BDDC031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5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2381" b="3808"/>
          <a:stretch/>
        </p:blipFill>
        <p:spPr>
          <a:xfrm>
            <a:off x="620712" y="1991717"/>
            <a:ext cx="2952304" cy="2032670"/>
          </a:xfrm>
          <a:prstGeom prst="rect">
            <a:avLst/>
          </a:prstGeom>
          <a:ln w="19050">
            <a:solidFill>
              <a:srgbClr val="007AD0"/>
            </a:solidFill>
          </a:ln>
        </p:spPr>
      </p:pic>
      <p:sp>
        <p:nvSpPr>
          <p:cNvPr id="4" name="설명선 3(강조선) 3"/>
          <p:cNvSpPr/>
          <p:nvPr/>
        </p:nvSpPr>
        <p:spPr>
          <a:xfrm>
            <a:off x="4281253" y="1944840"/>
            <a:ext cx="2286661" cy="486302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3922"/>
              <a:gd name="adj6" fmla="val -27478"/>
              <a:gd name="adj7" fmla="val 94797"/>
              <a:gd name="adj8" fmla="val -7010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클릭하면 해당 이슈 상세 페이지로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06612" y="2316481"/>
            <a:ext cx="502475" cy="214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55" y="4489552"/>
            <a:ext cx="5075972" cy="46752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4F42427-D981-405E-8883-EDF56FF21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3" y="5050409"/>
            <a:ext cx="5230189" cy="10716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08720" y="4392931"/>
            <a:ext cx="5112568" cy="4808541"/>
          </a:xfrm>
          <a:prstGeom prst="rect">
            <a:avLst/>
          </a:prstGeom>
          <a:noFill/>
          <a:ln w="28575">
            <a:solidFill>
              <a:srgbClr val="007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2171310" y="2530534"/>
            <a:ext cx="404223" cy="186239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A45D84-B40C-4A84-9862-30C3AB67F54E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2" name="직사각형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1E60A09E-0382-45C1-ABD6-2B56C1B40E6F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AB5FCDB-97B2-4986-816C-D92DAF92A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8B761F-9B97-4B89-8643-C3CDAF1B56D3}"/>
              </a:ext>
            </a:extLst>
          </p:cNvPr>
          <p:cNvSpPr/>
          <p:nvPr/>
        </p:nvSpPr>
        <p:spPr>
          <a:xfrm>
            <a:off x="4467370" y="4880992"/>
            <a:ext cx="1392215" cy="18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209507-97A3-40F9-97B7-3436720AE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49" y="4799353"/>
            <a:ext cx="1497330" cy="261002"/>
          </a:xfrm>
          <a:prstGeom prst="rect">
            <a:avLst/>
          </a:prstGeom>
        </p:spPr>
      </p:pic>
      <p:sp>
        <p:nvSpPr>
          <p:cNvPr id="15" name="Text Box 4">
            <a:extLst>
              <a:ext uri="{FF2B5EF4-FFF2-40B4-BE49-F238E27FC236}">
                <a16:creationId xmlns:a16="http://schemas.microsoft.com/office/drawing/2014/main" id="{122B596E-BA1C-4D36-BD1E-27582955C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37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2-3-2.      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미리알림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체크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(1/3)   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24316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FAA3B6D8-825C-45DB-B3E9-55C44421E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0" y="2780041"/>
            <a:ext cx="6081922" cy="23029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847F40C-0015-4A65-BE48-6C2942FDB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9" t="72398" r="62459" b="3724"/>
          <a:stretch/>
        </p:blipFill>
        <p:spPr>
          <a:xfrm>
            <a:off x="620688" y="4447339"/>
            <a:ext cx="2097798" cy="54992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4C6C19B3-96AB-49E4-A202-1BA95DD9E24A}" type="slidenum">
              <a:rPr smtClean="0"/>
              <a:pPr>
                <a:defRPr/>
              </a:pPr>
              <a:t>119</a:t>
            </a:fld>
            <a:endParaRPr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사업전략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회사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부문별전략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25561" y="1428226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전략수립의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카테고리별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템플릿 제공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>
                <a:solidFill>
                  <a:srgbClr val="262626"/>
                </a:solidFill>
                <a:ea typeface="맑은 고딕" pitchFamily="50" charset="-127"/>
              </a:rPr>
              <a:t>회사전략</a:t>
            </a:r>
            <a:r>
              <a:rPr lang="en-US" altLang="ko-KR" sz="1100" spc="-15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>
                <a:solidFill>
                  <a:srgbClr val="262626"/>
                </a:solidFill>
                <a:ea typeface="맑은 고딕" pitchFamily="50" charset="-127"/>
              </a:rPr>
              <a:t>본부전략</a:t>
            </a:r>
            <a:r>
              <a:rPr lang="en-US" altLang="ko-KR" sz="1100" spc="-15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>
                <a:solidFill>
                  <a:srgbClr val="262626"/>
                </a:solidFill>
                <a:ea typeface="맑은 고딕" pitchFamily="50" charset="-127"/>
              </a:rPr>
              <a:t>팀전략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등으로 분류하여 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사업전략의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마일스톤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수립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&amp;Tracking/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이슈 등록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해결계획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/Tracking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기능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7469" y="3409483"/>
            <a:ext cx="1656184" cy="375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068960" y="3315016"/>
            <a:ext cx="1728192" cy="258988"/>
            <a:chOff x="626440" y="4592960"/>
            <a:chExt cx="3301142" cy="432048"/>
          </a:xfrm>
        </p:grpSpPr>
        <p:sp>
          <p:nvSpPr>
            <p:cNvPr id="9" name="직사각형 8"/>
            <p:cNvSpPr/>
            <p:nvPr/>
          </p:nvSpPr>
          <p:spPr>
            <a:xfrm>
              <a:off x="626440" y="4592960"/>
              <a:ext cx="3301142" cy="43204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7000">
                  <a:schemeClr val="accent1">
                    <a:alpha val="58000"/>
                    <a:lumMod val="81000"/>
                    <a:lumOff val="19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shade val="5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2459" y="4592960"/>
              <a:ext cx="3157577" cy="423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각 전략 별 탭 형식 구조</a:t>
              </a:r>
            </a:p>
          </p:txBody>
        </p:sp>
      </p:grpSp>
      <p:cxnSp>
        <p:nvCxnSpPr>
          <p:cNvPr id="11" name="꺾인 연결선 10"/>
          <p:cNvCxnSpPr>
            <a:cxnSpLocks/>
            <a:stCxn id="7" idx="3"/>
            <a:endCxn id="10" idx="1"/>
          </p:cNvCxnSpPr>
          <p:nvPr/>
        </p:nvCxnSpPr>
        <p:spPr>
          <a:xfrm flipV="1">
            <a:off x="2153653" y="3441974"/>
            <a:ext cx="918458" cy="1554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61"/>
          <p:cNvSpPr>
            <a:spLocks noChangeArrowheads="1"/>
          </p:cNvSpPr>
          <p:nvPr/>
        </p:nvSpPr>
        <p:spPr bwMode="auto">
          <a:xfrm>
            <a:off x="1188043" y="2422207"/>
            <a:ext cx="23419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사업전략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회사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부문별전략 리스트</a:t>
            </a:r>
          </a:p>
        </p:txBody>
      </p:sp>
      <p:sp>
        <p:nvSpPr>
          <p:cNvPr id="14" name="설명선 3(강조선) 13"/>
          <p:cNvSpPr/>
          <p:nvPr/>
        </p:nvSpPr>
        <p:spPr>
          <a:xfrm>
            <a:off x="2304996" y="5995213"/>
            <a:ext cx="2125397" cy="348027"/>
          </a:xfrm>
          <a:prstGeom prst="accentCallout3">
            <a:avLst>
              <a:gd name="adj1" fmla="val 32130"/>
              <a:gd name="adj2" fmla="val -7935"/>
              <a:gd name="adj3" fmla="val 35780"/>
              <a:gd name="adj4" fmla="val -30609"/>
              <a:gd name="adj5" fmla="val 86636"/>
              <a:gd name="adj6" fmla="val -39827"/>
              <a:gd name="adj7" fmla="val 179420"/>
              <a:gd name="adj8" fmla="val -4086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전략별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관리 팝업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마일스톤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이슈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Tracking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A8E1E5-4FD3-4C4E-B1F6-CA34145C229B}"/>
              </a:ext>
            </a:extLst>
          </p:cNvPr>
          <p:cNvSpPr/>
          <p:nvPr/>
        </p:nvSpPr>
        <p:spPr>
          <a:xfrm>
            <a:off x="2756550" y="4369385"/>
            <a:ext cx="2376264" cy="693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설명선 3(강조선) 22">
            <a:extLst>
              <a:ext uri="{FF2B5EF4-FFF2-40B4-BE49-F238E27FC236}">
                <a16:creationId xmlns:a16="http://schemas.microsoft.com/office/drawing/2014/main" id="{D2C3D5E6-F3D9-47B4-B935-FB46ABF3071E}"/>
              </a:ext>
            </a:extLst>
          </p:cNvPr>
          <p:cNvSpPr/>
          <p:nvPr/>
        </p:nvSpPr>
        <p:spPr>
          <a:xfrm>
            <a:off x="815595" y="5177156"/>
            <a:ext cx="3086884" cy="740418"/>
          </a:xfrm>
          <a:prstGeom prst="accentCallout3">
            <a:avLst>
              <a:gd name="adj1" fmla="val 48845"/>
              <a:gd name="adj2" fmla="val 100064"/>
              <a:gd name="adj3" fmla="val 49301"/>
              <a:gd name="adj4" fmla="val 114164"/>
              <a:gd name="adj5" fmla="val 29196"/>
              <a:gd name="adj6" fmla="val 122946"/>
              <a:gd name="adj7" fmla="val -26256"/>
              <a:gd name="adj8" fmla="val 12391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Key </a:t>
            </a:r>
            <a:r>
              <a:rPr lang="en-US" altLang="ko-KR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Milestiones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이슈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Status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를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색상으로 표기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 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완료일이 있는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노란색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진행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 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빨간색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지연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 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62D3F4-383E-4FC9-8E38-D15294DD7FD5}"/>
              </a:ext>
            </a:extLst>
          </p:cNvPr>
          <p:cNvSpPr/>
          <p:nvPr/>
        </p:nvSpPr>
        <p:spPr>
          <a:xfrm>
            <a:off x="416946" y="2766045"/>
            <a:ext cx="6062172" cy="23309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8C4E3E78-87AC-4C81-B5B7-CC788CE1B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9-2.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회사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부문별 전략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A0B7F-9F5F-40A8-9FE8-43EB346D5CDF}"/>
              </a:ext>
            </a:extLst>
          </p:cNvPr>
          <p:cNvSpPr/>
          <p:nvPr/>
        </p:nvSpPr>
        <p:spPr>
          <a:xfrm>
            <a:off x="2780928" y="6431257"/>
            <a:ext cx="216024" cy="10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23B53B6-546E-4A1F-A553-FFE556226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16" y="6431257"/>
            <a:ext cx="732900" cy="119206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2452AA72-B451-4BD2-8A0F-B5D042EEB75E}"/>
              </a:ext>
            </a:extLst>
          </p:cNvPr>
          <p:cNvGrpSpPr/>
          <p:nvPr/>
        </p:nvGrpSpPr>
        <p:grpSpPr>
          <a:xfrm>
            <a:off x="415334" y="6412926"/>
            <a:ext cx="3300086" cy="2408576"/>
            <a:chOff x="415334" y="6412926"/>
            <a:chExt cx="3300086" cy="240857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C6A984C-CB76-4385-AFD7-8D87139AE60A}"/>
                </a:ext>
              </a:extLst>
            </p:cNvPr>
            <p:cNvGrpSpPr/>
            <p:nvPr/>
          </p:nvGrpSpPr>
          <p:grpSpPr>
            <a:xfrm>
              <a:off x="415334" y="6412926"/>
              <a:ext cx="3300086" cy="2408576"/>
              <a:chOff x="415334" y="6412926"/>
              <a:chExt cx="3300086" cy="2408576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334" y="6412926"/>
                <a:ext cx="3300086" cy="240857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AEFEBD0-4EFD-4383-8DF5-26F8F077C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6330" y="7902947"/>
                <a:ext cx="144016" cy="81740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C0A559E-CF0D-45D1-872A-B12046BF2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949" y="8164580"/>
                <a:ext cx="144016" cy="81740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9CA4E601-AACE-4223-8D05-A5506F3EB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949" y="8033763"/>
                <a:ext cx="144016" cy="8174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4E2F923-4189-41E8-9AAF-4D2688D64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626" y="7902947"/>
                <a:ext cx="144016" cy="81740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E5B3392-0AAF-4E64-9DC7-701B2A41CF8F}"/>
                </a:ext>
              </a:extLst>
            </p:cNvPr>
            <p:cNvSpPr/>
            <p:nvPr/>
          </p:nvSpPr>
          <p:spPr>
            <a:xfrm>
              <a:off x="2834618" y="6434890"/>
              <a:ext cx="864096" cy="98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5C6FE43-9238-4506-9BDC-D8562980B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059" y="6438525"/>
              <a:ext cx="672800" cy="109432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90BA9C4-A879-47A6-9453-4D7E829A93AA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33" name="직사각형 32">
              <a:hlinkClick r:id="rId8" action="ppaction://hlinksldjump"/>
              <a:extLst>
                <a:ext uri="{FF2B5EF4-FFF2-40B4-BE49-F238E27FC236}">
                  <a16:creationId xmlns:a16="http://schemas.microsoft.com/office/drawing/2014/main" id="{97192ADD-B4B0-4D05-86DA-2EA014A9C247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68A0308-DC23-4495-A2D5-72E223CC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57351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F21046F-C218-46E4-A393-A6C6DBD6B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6" y="2985541"/>
            <a:ext cx="6077832" cy="2003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B46F86-2F81-4EAF-8290-5F138F17C2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9" t="72148" r="75322" b="1783"/>
          <a:stretch/>
        </p:blipFill>
        <p:spPr>
          <a:xfrm>
            <a:off x="640769" y="4446160"/>
            <a:ext cx="1257019" cy="50684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120</a:t>
            </a:fld>
            <a:endParaRPr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사업전략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고객별전략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1268760" y="1405636"/>
            <a:ext cx="6124173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고객별 전략 템플릿 제공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고객전략의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마일스톤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수립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&amp;Tracking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고객전략의 이슈 등록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해결계획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/Tracking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1188043" y="2422207"/>
            <a:ext cx="196688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사업전략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고객별전략 리스트</a:t>
            </a:r>
          </a:p>
        </p:txBody>
      </p:sp>
      <p:sp>
        <p:nvSpPr>
          <p:cNvPr id="9" name="설명선 3(강조선) 8"/>
          <p:cNvSpPr/>
          <p:nvPr/>
        </p:nvSpPr>
        <p:spPr>
          <a:xfrm>
            <a:off x="2639208" y="2939354"/>
            <a:ext cx="2125397" cy="348027"/>
          </a:xfrm>
          <a:prstGeom prst="accentCallout3">
            <a:avLst>
              <a:gd name="adj1" fmla="val 17534"/>
              <a:gd name="adj2" fmla="val -4947"/>
              <a:gd name="adj3" fmla="val 18750"/>
              <a:gd name="adj4" fmla="val -16667"/>
              <a:gd name="adj5" fmla="val 3922"/>
              <a:gd name="adj6" fmla="val -27478"/>
              <a:gd name="adj7" fmla="val 108522"/>
              <a:gd name="adj8" fmla="val -44113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고객별전략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메인화면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설명선 3(강조선) 10"/>
          <p:cNvSpPr/>
          <p:nvPr/>
        </p:nvSpPr>
        <p:spPr>
          <a:xfrm>
            <a:off x="2177641" y="5980920"/>
            <a:ext cx="1817964" cy="348027"/>
          </a:xfrm>
          <a:prstGeom prst="accentCallout3">
            <a:avLst>
              <a:gd name="adj1" fmla="val 34563"/>
              <a:gd name="adj2" fmla="val -7537"/>
              <a:gd name="adj3" fmla="val 35779"/>
              <a:gd name="adj4" fmla="val -20850"/>
              <a:gd name="adj5" fmla="val 68390"/>
              <a:gd name="adj6" fmla="val -28673"/>
              <a:gd name="adj7" fmla="val 172123"/>
              <a:gd name="adj8" fmla="val -3224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고객전략별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관리 팝업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마일스톤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이슈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Tracking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820922-8A9A-4E49-A01D-764677B516C5}"/>
              </a:ext>
            </a:extLst>
          </p:cNvPr>
          <p:cNvSpPr/>
          <p:nvPr/>
        </p:nvSpPr>
        <p:spPr>
          <a:xfrm>
            <a:off x="416946" y="2766045"/>
            <a:ext cx="6062172" cy="22589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67C964-388E-464F-91A6-09670060F211}"/>
              </a:ext>
            </a:extLst>
          </p:cNvPr>
          <p:cNvSpPr/>
          <p:nvPr/>
        </p:nvSpPr>
        <p:spPr>
          <a:xfrm>
            <a:off x="2944056" y="4357885"/>
            <a:ext cx="2316894" cy="643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 3(강조선) 22">
            <a:extLst>
              <a:ext uri="{FF2B5EF4-FFF2-40B4-BE49-F238E27FC236}">
                <a16:creationId xmlns:a16="http://schemas.microsoft.com/office/drawing/2014/main" id="{88E9DF47-A9E5-4A1C-951F-46B651D85D63}"/>
              </a:ext>
            </a:extLst>
          </p:cNvPr>
          <p:cNvSpPr/>
          <p:nvPr/>
        </p:nvSpPr>
        <p:spPr>
          <a:xfrm>
            <a:off x="908721" y="5118215"/>
            <a:ext cx="3086884" cy="740418"/>
          </a:xfrm>
          <a:prstGeom prst="accentCallout3">
            <a:avLst>
              <a:gd name="adj1" fmla="val 48845"/>
              <a:gd name="adj2" fmla="val 100064"/>
              <a:gd name="adj3" fmla="val 49301"/>
              <a:gd name="adj4" fmla="val 114164"/>
              <a:gd name="adj5" fmla="val 29196"/>
              <a:gd name="adj6" fmla="val 122946"/>
              <a:gd name="adj7" fmla="val -38263"/>
              <a:gd name="adj8" fmla="val 12460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Key </a:t>
            </a:r>
            <a:r>
              <a:rPr lang="en-US" altLang="ko-KR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Milestiones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이슈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Status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를 색상으로 표기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 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완료일이 있는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노란색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진행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 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빨간색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지연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 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96E45A7-A98C-4604-9055-EC61B58A9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25" y="6686650"/>
            <a:ext cx="3484850" cy="1037974"/>
          </a:xfrm>
          <a:prstGeom prst="rect">
            <a:avLst/>
          </a:prstGeom>
        </p:spPr>
      </p:pic>
      <p:sp>
        <p:nvSpPr>
          <p:cNvPr id="23" name="Text Box 4">
            <a:extLst>
              <a:ext uri="{FF2B5EF4-FFF2-40B4-BE49-F238E27FC236}">
                <a16:creationId xmlns:a16="http://schemas.microsoft.com/office/drawing/2014/main" id="{523C3E6A-0DA3-47E7-941E-1FB1F03FD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9-3.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고객별 전략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F1BB3D-BCA7-4F8E-8FBF-98C8098F0CFE}"/>
              </a:ext>
            </a:extLst>
          </p:cNvPr>
          <p:cNvGrpSpPr/>
          <p:nvPr/>
        </p:nvGrpSpPr>
        <p:grpSpPr>
          <a:xfrm>
            <a:off x="548680" y="6537176"/>
            <a:ext cx="3626983" cy="2641980"/>
            <a:chOff x="548680" y="6537176"/>
            <a:chExt cx="3626983" cy="264198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3BF50A3-FB03-4396-BB2E-BA8BED914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680" y="6537176"/>
              <a:ext cx="3626983" cy="26419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9E6054-FD00-4B7D-A60A-B21655385BA9}"/>
                </a:ext>
              </a:extLst>
            </p:cNvPr>
            <p:cNvSpPr/>
            <p:nvPr/>
          </p:nvSpPr>
          <p:spPr>
            <a:xfrm>
              <a:off x="3154928" y="6558865"/>
              <a:ext cx="346080" cy="12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8E2734-F49E-42D0-BC64-04408392A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765" y="6558865"/>
              <a:ext cx="699581" cy="118797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9FBD90C-5D7B-4876-BC9D-A7E2DC93F6E8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31" name="직사각형 30">
              <a:hlinkClick r:id="rId8" action="ppaction://hlinksldjump"/>
              <a:extLst>
                <a:ext uri="{FF2B5EF4-FFF2-40B4-BE49-F238E27FC236}">
                  <a16:creationId xmlns:a16="http://schemas.microsoft.com/office/drawing/2014/main" id="{C652F960-6105-4A41-8A5E-6DF1E7BB7729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C1F05E0-A093-445D-AAEE-49B663082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24200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8BFDDD6-8186-41C1-95CA-78CEADB6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4" y="2834700"/>
            <a:ext cx="5948256" cy="2450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06925D-53AE-4EB7-9CF9-9C5FAEE1A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8" t="66480" r="60919" b="4757"/>
          <a:stretch/>
        </p:blipFill>
        <p:spPr>
          <a:xfrm>
            <a:off x="692696" y="4464070"/>
            <a:ext cx="2105854" cy="7049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011409-1280-45C5-AB32-FD20156FC1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61" t="69097" r="6812" b="4460"/>
          <a:stretch/>
        </p:blipFill>
        <p:spPr>
          <a:xfrm>
            <a:off x="5157191" y="4520952"/>
            <a:ext cx="864097" cy="648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121</a:t>
            </a:fld>
            <a:endParaRPr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사업전략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전략 프로젝트</a:t>
            </a: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21207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사업전략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전략프로젝트 리스트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25561" y="1448775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선투자프로젝트와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신규솔루션으로 구분 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전략프로젝트의  투자비용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매출계획의 반영 및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Tracking</a:t>
            </a: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마일스톤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수립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&amp;Tracking  /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이슈 등록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해결계획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/Tracking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기능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주기적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Review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지원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72" y="6393160"/>
            <a:ext cx="3751811" cy="2851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설명선 3(강조선) 9"/>
          <p:cNvSpPr/>
          <p:nvPr/>
        </p:nvSpPr>
        <p:spPr>
          <a:xfrm>
            <a:off x="4653136" y="7401272"/>
            <a:ext cx="1910275" cy="526134"/>
          </a:xfrm>
          <a:prstGeom prst="accentCallout3">
            <a:avLst>
              <a:gd name="adj1" fmla="val 30014"/>
              <a:gd name="adj2" fmla="val -3679"/>
              <a:gd name="adj3" fmla="val 35647"/>
              <a:gd name="adj4" fmla="val -14451"/>
              <a:gd name="adj5" fmla="val 36107"/>
              <a:gd name="adj6" fmla="val -15289"/>
              <a:gd name="adj7" fmla="val 133675"/>
              <a:gd name="adj8" fmla="val -3728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전략프로젝트 관리 팝업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매출현황 및 투자비용 관리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마일스톤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이슈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Tracking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FAB12-3CEB-44E4-BDA0-F054E6D0DAD1}"/>
              </a:ext>
            </a:extLst>
          </p:cNvPr>
          <p:cNvSpPr/>
          <p:nvPr/>
        </p:nvSpPr>
        <p:spPr>
          <a:xfrm>
            <a:off x="613540" y="3493933"/>
            <a:ext cx="1426694" cy="313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27B539-4B49-4026-845D-68DAA587791D}"/>
              </a:ext>
            </a:extLst>
          </p:cNvPr>
          <p:cNvSpPr/>
          <p:nvPr/>
        </p:nvSpPr>
        <p:spPr>
          <a:xfrm>
            <a:off x="416946" y="2837017"/>
            <a:ext cx="6062172" cy="24040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956D17-37CA-4569-927C-16A5A29C5252}"/>
              </a:ext>
            </a:extLst>
          </p:cNvPr>
          <p:cNvSpPr/>
          <p:nvPr/>
        </p:nvSpPr>
        <p:spPr>
          <a:xfrm>
            <a:off x="2855508" y="4205136"/>
            <a:ext cx="1829427" cy="1012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 3(강조선) 22">
            <a:extLst>
              <a:ext uri="{FF2B5EF4-FFF2-40B4-BE49-F238E27FC236}">
                <a16:creationId xmlns:a16="http://schemas.microsoft.com/office/drawing/2014/main" id="{E41607A8-9317-449B-B5FC-5FE15C5CCF90}"/>
              </a:ext>
            </a:extLst>
          </p:cNvPr>
          <p:cNvSpPr/>
          <p:nvPr/>
        </p:nvSpPr>
        <p:spPr>
          <a:xfrm>
            <a:off x="530105" y="5381551"/>
            <a:ext cx="3086884" cy="740418"/>
          </a:xfrm>
          <a:prstGeom prst="accentCallout3">
            <a:avLst>
              <a:gd name="adj1" fmla="val 48845"/>
              <a:gd name="adj2" fmla="val 100064"/>
              <a:gd name="adj3" fmla="val 49301"/>
              <a:gd name="adj4" fmla="val 114164"/>
              <a:gd name="adj5" fmla="val 29196"/>
              <a:gd name="adj6" fmla="val 122946"/>
              <a:gd name="adj7" fmla="val -38263"/>
              <a:gd name="adj8" fmla="val 12460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Key </a:t>
            </a:r>
            <a:r>
              <a:rPr lang="en-US" altLang="ko-KR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Milestiones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Status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를 색상으로 표기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 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완료일이 있는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노란색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진행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 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빨간색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지연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 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43D42E08-4BFB-4488-B9C2-56680FAAC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9-4.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전략 프로젝트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설명선 3(강조선) 7"/>
          <p:cNvSpPr/>
          <p:nvPr/>
        </p:nvSpPr>
        <p:spPr>
          <a:xfrm>
            <a:off x="2710309" y="2937813"/>
            <a:ext cx="2385423" cy="348027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3922"/>
              <a:gd name="adj6" fmla="val -27478"/>
              <a:gd name="adj7" fmla="val 156656"/>
              <a:gd name="adj8" fmla="val -4599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고객별전략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메인화면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선투자프로젝트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신규솔루션 분리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C8294D-C2ED-4AAF-96F5-4D7E2BBFA894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3" name="직사각형 22">
              <a:hlinkClick r:id="rId6" action="ppaction://hlinksldjump"/>
              <a:extLst>
                <a:ext uri="{FF2B5EF4-FFF2-40B4-BE49-F238E27FC236}">
                  <a16:creationId xmlns:a16="http://schemas.microsoft.com/office/drawing/2014/main" id="{D8363798-E878-4292-BDD4-28B0392E41A1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F7BE030-0F21-4798-AF3D-686B36A01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9286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 txBox="1">
            <a:spLocks/>
          </p:cNvSpPr>
          <p:nvPr/>
        </p:nvSpPr>
        <p:spPr>
          <a:xfrm>
            <a:off x="2764904" y="9600340"/>
            <a:ext cx="1600200" cy="28887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6" name="직사각형 5"/>
          <p:cNvSpPr/>
          <p:nvPr/>
        </p:nvSpPr>
        <p:spPr>
          <a:xfrm>
            <a:off x="1520281" y="3267217"/>
            <a:ext cx="580551" cy="580551"/>
          </a:xfrm>
          <a:prstGeom prst="rect">
            <a:avLst/>
          </a:prstGeom>
          <a:solidFill>
            <a:srgbClr val="081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CFB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4810" y="3336004"/>
            <a:ext cx="5277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spc="-50" dirty="0">
                <a:solidFill>
                  <a:schemeClr val="bg1"/>
                </a:solidFill>
                <a:latin typeface="Arial" panose="020B0604020202020204" pitchFamily="34" charset="0"/>
                <a:ea typeface="나눔고딕" pitchFamily="50" charset="-127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0792" y="336882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일정관리</a:t>
            </a: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1916832" y="4125826"/>
            <a:ext cx="48245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3538" indent="-3635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10.1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10.2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일정관리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05106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34634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ko-KR" altLang="en-US" sz="1600" b="1" spc="-150" dirty="0">
                <a:solidFill>
                  <a:prstClr val="white"/>
                </a:solidFill>
                <a:ea typeface="맑은 고딕" panose="020B0503020000020004" pitchFamily="50" charset="-127"/>
              </a:rPr>
              <a:t>일정관리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406954" y="1640632"/>
            <a:ext cx="6028370" cy="44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72000" indent="144000" algn="just">
              <a:lnSpc>
                <a:spcPct val="1200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일정등록 페이지는 캘린더 기능을 가지고 있으며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영업대표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직원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들은 일정 및 일과를 항목에 맞게 작성하여 관리할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일정관리 페이지에서 등록된 일정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구분별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데이터는 성과관리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생산성 페이지에서 그래프로 볼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일정관리 페이지는 기본적으로 일반 캘린더의 기능을 가지고 있으며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일정을 동료에게 메일로 공유할 수 있고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알림창을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통해 해당 일정을 안내 받을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</a:t>
            </a:r>
            <a:r>
              <a:rPr lang="en-US" altLang="ko-KR" sz="1000" dirty="0">
                <a:latin typeface="+mn-ea"/>
                <a:ea typeface="+mn-ea"/>
              </a:rPr>
              <a:t>‘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나의 캘린더</a:t>
            </a:r>
            <a:r>
              <a:rPr lang="en-US" altLang="ko-KR" sz="1000" dirty="0">
                <a:ea typeface="맑은 고딕" panose="020B0503020000020004" pitchFamily="50" charset="-127"/>
              </a:rPr>
              <a:t>’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동료에게 공유할 수 있으며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공유 받은 동료는 공유한 사람의 캘린더를 </a:t>
            </a:r>
            <a:r>
              <a:rPr lang="en-US" altLang="ko-KR" sz="1000" dirty="0">
                <a:ea typeface="맑은 고딕" panose="020B0503020000020004" pitchFamily="50" charset="-127"/>
              </a:rPr>
              <a:t>‘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동료 캘린더 보기</a:t>
            </a:r>
            <a:r>
              <a:rPr lang="en-US" altLang="ko-KR" sz="1000" dirty="0">
                <a:ea typeface="맑은 고딕" panose="020B0503020000020004" pitchFamily="50" charset="-127"/>
              </a:rPr>
              <a:t>’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확인이 할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14400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43450" indent="-1714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43450" indent="-1714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일정등록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일정초대 메일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나의 캘린더 공유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사내 아웃룩 일정 연동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 공유 시 일정 공개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비공개 설정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구분별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생산성 연동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 미리 알림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10-1.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메뉴개요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51477C-286F-4AF2-BDE4-75A9FEB67D3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8" name="직사각형 7">
              <a:hlinkClick r:id="rId2" action="ppaction://hlinksldjump"/>
              <a:extLst>
                <a:ext uri="{FF2B5EF4-FFF2-40B4-BE49-F238E27FC236}">
                  <a16:creationId xmlns:a16="http://schemas.microsoft.com/office/drawing/2014/main" id="{D96B9301-017D-4E99-B0AA-265C11B47FD5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0CAED8-DA53-4016-8B18-12CC8FD13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83317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19" y="2874932"/>
            <a:ext cx="6049828" cy="3203493"/>
          </a:xfrm>
          <a:prstGeom prst="rect">
            <a:avLst/>
          </a:prstGeom>
        </p:spPr>
      </p:pic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352500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일정을 추가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삭제하여 나의 일정을 관리한다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.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일정관리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051" y="7437162"/>
            <a:ext cx="56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일정관리 페이지이다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월별 일정을 한눈에 확인할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88043" y="4730044"/>
            <a:ext cx="798801" cy="146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04664" y="6566309"/>
            <a:ext cx="2664296" cy="382972"/>
            <a:chOff x="626440" y="4592960"/>
            <a:chExt cx="3301142" cy="432048"/>
          </a:xfrm>
        </p:grpSpPr>
        <p:sp>
          <p:nvSpPr>
            <p:cNvPr id="12" name="직사각형 11"/>
            <p:cNvSpPr/>
            <p:nvPr/>
          </p:nvSpPr>
          <p:spPr>
            <a:xfrm>
              <a:off x="626440" y="4592960"/>
              <a:ext cx="3301142" cy="43204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7000">
                  <a:schemeClr val="accent1">
                    <a:alpha val="58000"/>
                    <a:lumMod val="81000"/>
                    <a:lumOff val="19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shade val="5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012" y="4687167"/>
              <a:ext cx="3183559" cy="286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등록한 일정을 클릭하여 수정할 수 있다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</p:grpSp>
      <p:cxnSp>
        <p:nvCxnSpPr>
          <p:cNvPr id="15" name="꺾인 연결선 14"/>
          <p:cNvCxnSpPr>
            <a:stCxn id="10" idx="1"/>
            <a:endCxn id="12" idx="0"/>
          </p:cNvCxnSpPr>
          <p:nvPr/>
        </p:nvCxnSpPr>
        <p:spPr>
          <a:xfrm rot="10800000" flipH="1" flipV="1">
            <a:off x="1188042" y="4803421"/>
            <a:ext cx="548769" cy="1762887"/>
          </a:xfrm>
          <a:prstGeom prst="bentConnector4">
            <a:avLst>
              <a:gd name="adj1" fmla="val -41657"/>
              <a:gd name="adj2" fmla="val 5208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293096" y="2949102"/>
            <a:ext cx="301482" cy="132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262430" y="6562884"/>
            <a:ext cx="2664296" cy="474150"/>
            <a:chOff x="626440" y="4592960"/>
            <a:chExt cx="3301142" cy="432048"/>
          </a:xfrm>
        </p:grpSpPr>
        <p:sp>
          <p:nvSpPr>
            <p:cNvPr id="20" name="직사각형 19"/>
            <p:cNvSpPr/>
            <p:nvPr/>
          </p:nvSpPr>
          <p:spPr>
            <a:xfrm>
              <a:off x="626440" y="4592960"/>
              <a:ext cx="3301142" cy="43204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7000">
                  <a:schemeClr val="accent1">
                    <a:alpha val="58000"/>
                    <a:lumMod val="81000"/>
                    <a:lumOff val="19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shade val="5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5231" y="4622585"/>
              <a:ext cx="3183559" cy="37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일정추가 버튼 또는 원하는 날짜를 클릭하여 일정을 추가할 수 있다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</p:grpSp>
      <p:cxnSp>
        <p:nvCxnSpPr>
          <p:cNvPr id="23" name="꺾인 연결선 22"/>
          <p:cNvCxnSpPr>
            <a:stCxn id="18" idx="2"/>
            <a:endCxn id="21" idx="0"/>
          </p:cNvCxnSpPr>
          <p:nvPr/>
        </p:nvCxnSpPr>
        <p:spPr>
          <a:xfrm rot="16200000" flipH="1">
            <a:off x="2762443" y="4763260"/>
            <a:ext cx="3513529" cy="15074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cxnSpLocks/>
            <a:stCxn id="30" idx="2"/>
            <a:endCxn id="21" idx="0"/>
          </p:cNvCxnSpPr>
          <p:nvPr/>
        </p:nvCxnSpPr>
        <p:spPr>
          <a:xfrm rot="5400000">
            <a:off x="3804247" y="5023251"/>
            <a:ext cx="2362476" cy="78181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947519" y="3656856"/>
            <a:ext cx="857745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04664" y="2766045"/>
            <a:ext cx="6083622" cy="3555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100"/>
          <p:cNvSpPr txBox="1">
            <a:spLocks noChangeArrowheads="1"/>
          </p:cNvSpPr>
          <p:nvPr/>
        </p:nvSpPr>
        <p:spPr bwMode="auto">
          <a:xfrm>
            <a:off x="1333366" y="1479840"/>
            <a:ext cx="5154920" cy="59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일정을 추가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수정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삭제하여 나의 일정을 관리한다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나의 일정 캘린더를 동료 직원에게 공유할 수 있다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나의 생산성을 확인할 수 있다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10-2.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일정관리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07F2872-EAD8-4BEF-94AF-45DCE2A4DB0E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8" name="직사각형 27">
              <a:hlinkClick r:id="rId3" action="ppaction://hlinksldjump"/>
              <a:extLst>
                <a:ext uri="{FF2B5EF4-FFF2-40B4-BE49-F238E27FC236}">
                  <a16:creationId xmlns:a16="http://schemas.microsoft.com/office/drawing/2014/main" id="{04F4685C-3287-46D7-8966-728FF7D5B406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75D6DAF-8A08-4030-B0C9-2B1135138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87617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36712" y="2766045"/>
            <a:ext cx="5184577" cy="38816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17" y="2777177"/>
            <a:ext cx="4881166" cy="3815164"/>
          </a:xfrm>
          <a:prstGeom prst="rect">
            <a:avLst/>
          </a:prstGeom>
        </p:spPr>
      </p:pic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352500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일정을 추가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삭제하여 나의 일정을 관리한다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.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일정관리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7154" y="8338732"/>
            <a:ext cx="561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일정을 등록하는 창이다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일정 추가는 반복일정</a:t>
            </a:r>
            <a:r>
              <a:rPr lang="en-US" altLang="ko-KR" sz="1400" dirty="0"/>
              <a:t>, </a:t>
            </a:r>
            <a:r>
              <a:rPr lang="ko-KR" altLang="en-US" sz="1400" dirty="0"/>
              <a:t>일정 초대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공개</a:t>
            </a:r>
            <a:r>
              <a:rPr lang="en-US" altLang="ko-KR" sz="1400" dirty="0"/>
              <a:t>/</a:t>
            </a:r>
            <a:r>
              <a:rPr lang="ko-KR" altLang="en-US" sz="1400" dirty="0"/>
              <a:t>비공개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일정미리알림을</a:t>
            </a:r>
            <a:r>
              <a:rPr lang="ko-KR" altLang="en-US" sz="1400" dirty="0"/>
              <a:t> 설정할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설명선 3(강조선) 11"/>
          <p:cNvSpPr/>
          <p:nvPr/>
        </p:nvSpPr>
        <p:spPr>
          <a:xfrm>
            <a:off x="3964055" y="5016187"/>
            <a:ext cx="1553177" cy="371757"/>
          </a:xfrm>
          <a:prstGeom prst="accentCallout3">
            <a:avLst>
              <a:gd name="adj1" fmla="val 50489"/>
              <a:gd name="adj2" fmla="val -663"/>
              <a:gd name="adj3" fmla="val 65809"/>
              <a:gd name="adj4" fmla="val -27669"/>
              <a:gd name="adj5" fmla="val 29477"/>
              <a:gd name="adj6" fmla="val -49651"/>
              <a:gd name="adj7" fmla="val 109495"/>
              <a:gd name="adj8" fmla="val -7513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초대할 동료 직원을 검색한다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3" name="설명선 3(강조선) 12"/>
          <p:cNvSpPr/>
          <p:nvPr/>
        </p:nvSpPr>
        <p:spPr>
          <a:xfrm>
            <a:off x="4581129" y="4517447"/>
            <a:ext cx="1152128" cy="272890"/>
          </a:xfrm>
          <a:prstGeom prst="accentCallout3">
            <a:avLst>
              <a:gd name="adj1" fmla="val 49151"/>
              <a:gd name="adj2" fmla="val -1428"/>
              <a:gd name="adj3" fmla="val -103096"/>
              <a:gd name="adj4" fmla="val -36251"/>
              <a:gd name="adj5" fmla="val -132309"/>
              <a:gd name="adj6" fmla="val -97635"/>
              <a:gd name="adj7" fmla="val -30844"/>
              <a:gd name="adj8" fmla="val -14374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일정 주기를 선택한다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4" name="설명선 3(강조선) 13"/>
          <p:cNvSpPr/>
          <p:nvPr/>
        </p:nvSpPr>
        <p:spPr>
          <a:xfrm>
            <a:off x="4229100" y="5623890"/>
            <a:ext cx="2125397" cy="834767"/>
          </a:xfrm>
          <a:prstGeom prst="accentCallout3">
            <a:avLst>
              <a:gd name="adj1" fmla="val 40206"/>
              <a:gd name="adj2" fmla="val -366"/>
              <a:gd name="adj3" fmla="val 8743"/>
              <a:gd name="adj4" fmla="val -26890"/>
              <a:gd name="adj5" fmla="val 11176"/>
              <a:gd name="adj6" fmla="val -53152"/>
              <a:gd name="adj7" fmla="val 30661"/>
              <a:gd name="adj8" fmla="val -8310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일정 공개 여부를 선택한다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비공개로 선택하고 내 캘린더를 직원 동료에게 공유하면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직원 및 동료에게는 비공개 일정으로 보인다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5" name="설명선 3(강조선) 14"/>
          <p:cNvSpPr/>
          <p:nvPr/>
        </p:nvSpPr>
        <p:spPr>
          <a:xfrm>
            <a:off x="1566202" y="6740094"/>
            <a:ext cx="1646972" cy="445154"/>
          </a:xfrm>
          <a:prstGeom prst="accentCallout3">
            <a:avLst>
              <a:gd name="adj1" fmla="val 51514"/>
              <a:gd name="adj2" fmla="val 14"/>
              <a:gd name="adj3" fmla="val -3693"/>
              <a:gd name="adj4" fmla="val -20237"/>
              <a:gd name="adj5" fmla="val -78776"/>
              <a:gd name="adj6" fmla="val -18826"/>
              <a:gd name="adj7" fmla="val -125660"/>
              <a:gd name="adj8" fmla="val 133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일정 알림을 선택한다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샐러스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쪽지로 알림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184" y="6808702"/>
            <a:ext cx="3124200" cy="12573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84984" y="6789792"/>
            <a:ext cx="3134411" cy="12978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위로 굽은 화살표 6"/>
          <p:cNvSpPr/>
          <p:nvPr/>
        </p:nvSpPr>
        <p:spPr>
          <a:xfrm rot="5400000">
            <a:off x="2622678" y="7114321"/>
            <a:ext cx="539948" cy="723064"/>
          </a:xfrm>
          <a:prstGeom prst="bentUpArrow">
            <a:avLst>
              <a:gd name="adj1" fmla="val 25000"/>
              <a:gd name="adj2" fmla="val 25000"/>
              <a:gd name="adj3" fmla="val 342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00"/>
          <p:cNvSpPr txBox="1">
            <a:spLocks noChangeArrowheads="1"/>
          </p:cNvSpPr>
          <p:nvPr/>
        </p:nvSpPr>
        <p:spPr bwMode="auto">
          <a:xfrm>
            <a:off x="1333366" y="1479840"/>
            <a:ext cx="5154920" cy="59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일정을 추가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수정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삭제하여 나의 일정을 관리한다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나의 일정 캘린더를 동료 직원에게 공유할 수 있다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나의 생산성을 확인할 수 있다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10-2.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일정관리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2EFBE0-8C65-4DE6-8C29-1D3C3168BA84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0" name="직사각형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CF069648-4BE0-4E22-96C1-63045ED3C7D8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64F0BA5-DEA1-4BFB-BC20-D833B319C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759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3" y="2716573"/>
            <a:ext cx="6068493" cy="363672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2897A8-33B8-499C-97D0-F30A0645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69" y="2743196"/>
            <a:ext cx="704620" cy="252286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80011" y="2731325"/>
            <a:ext cx="6139542" cy="36219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349935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나의 일정 캘린더를 동료 직원에게 공유할 수 있다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.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일정관리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27206" y="4004627"/>
            <a:ext cx="487902" cy="244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33" y="2775233"/>
            <a:ext cx="4067175" cy="1485900"/>
          </a:xfrm>
          <a:prstGeom prst="rect">
            <a:avLst/>
          </a:prstGeom>
        </p:spPr>
      </p:pic>
      <p:cxnSp>
        <p:nvCxnSpPr>
          <p:cNvPr id="15" name="꺾인 연결선 14"/>
          <p:cNvCxnSpPr>
            <a:stCxn id="9" idx="1"/>
            <a:endCxn id="11" idx="3"/>
          </p:cNvCxnSpPr>
          <p:nvPr/>
        </p:nvCxnSpPr>
        <p:spPr>
          <a:xfrm rot="10800000">
            <a:off x="4971308" y="3518183"/>
            <a:ext cx="855898" cy="60860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1051" y="7437162"/>
            <a:ext cx="56108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우측 나의 캘린더 공유를 클릭한다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‘</a:t>
            </a:r>
            <a:r>
              <a:rPr lang="ko-KR" altLang="en-US" sz="1400" dirty="0"/>
              <a:t>나의 캘린더</a:t>
            </a:r>
            <a:r>
              <a:rPr lang="en-US" altLang="ko-KR" sz="1400" dirty="0"/>
              <a:t>‘ </a:t>
            </a:r>
            <a:r>
              <a:rPr lang="ko-KR" altLang="en-US" sz="1400" dirty="0"/>
              <a:t>동료에게 공유 창이 나타난다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검색버튼을 누르고 동료 직원 이름을 검색하고 저장한다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캘린더를 나에게 공유한 동료캘린더를 클릭하면 새 창으로 동료 캘린더를 볼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사내 캘린더 연동을 클릭하고 아웃룩 메일 계정과 비밀번호를 입력하면 사내 아웃룩 일정을 연동 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802786" y="4953000"/>
            <a:ext cx="611014" cy="182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cxnSpLocks/>
            <a:stCxn id="23" idx="2"/>
          </p:cNvCxnSpPr>
          <p:nvPr/>
        </p:nvCxnSpPr>
        <p:spPr>
          <a:xfrm rot="5400000">
            <a:off x="5453511" y="5100403"/>
            <a:ext cx="619968" cy="68959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093838" y="4536373"/>
            <a:ext cx="3345061" cy="26600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56320" y="2765681"/>
            <a:ext cx="4083720" cy="1495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838" y="4520952"/>
            <a:ext cx="3336178" cy="2680096"/>
          </a:xfrm>
          <a:prstGeom prst="rect">
            <a:avLst/>
          </a:prstGeom>
        </p:spPr>
      </p:pic>
      <p:sp>
        <p:nvSpPr>
          <p:cNvPr id="19" name="설명선 3(강조선) 18"/>
          <p:cNvSpPr/>
          <p:nvPr/>
        </p:nvSpPr>
        <p:spPr>
          <a:xfrm>
            <a:off x="2565400" y="3078076"/>
            <a:ext cx="2231752" cy="272890"/>
          </a:xfrm>
          <a:prstGeom prst="accentCallout3">
            <a:avLst>
              <a:gd name="adj1" fmla="val 49151"/>
              <a:gd name="adj2" fmla="val -1428"/>
              <a:gd name="adj3" fmla="val -3813"/>
              <a:gd name="adj4" fmla="val -17946"/>
              <a:gd name="adj5" fmla="val 16616"/>
              <a:gd name="adj6" fmla="val -33054"/>
              <a:gd name="adj7" fmla="val 109807"/>
              <a:gd name="adj8" fmla="val -3381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나의 캘린더를 공유할 동료 검색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Rectangle 100"/>
          <p:cNvSpPr txBox="1">
            <a:spLocks noChangeArrowheads="1"/>
          </p:cNvSpPr>
          <p:nvPr/>
        </p:nvSpPr>
        <p:spPr bwMode="auto">
          <a:xfrm>
            <a:off x="1333366" y="1479840"/>
            <a:ext cx="5154920" cy="59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일정을 추가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수정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삭제하여 나의 일정을 관리한다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나의 일정 캘린더를 동료 직원에게 공유할 수 있다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나의 생산성을 확인할 수 있다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10-2.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일정관리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746D67-2C22-489F-A5E3-F244A557A7C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1" name="직사각형 20">
              <a:hlinkClick r:id="rId6" action="ppaction://hlinksldjump"/>
              <a:extLst>
                <a:ext uri="{FF2B5EF4-FFF2-40B4-BE49-F238E27FC236}">
                  <a16:creationId xmlns:a16="http://schemas.microsoft.com/office/drawing/2014/main" id="{DE26C52D-373B-4C43-AB2F-1E97A2711B0C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54BDA7F-39E5-47C4-B0A1-4D150603B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2714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64" y="2780094"/>
            <a:ext cx="6063869" cy="35410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FAD971D-B117-4691-B012-E4C535ACC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07" y="2766045"/>
            <a:ext cx="671137" cy="240297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04664" y="2766045"/>
            <a:ext cx="6083622" cy="3555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210474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나의 생산성을 확인할 수 있다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.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일정관리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73688" y="2847015"/>
            <a:ext cx="431576" cy="179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34" y="4757107"/>
            <a:ext cx="4353734" cy="2518994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9" idx="2"/>
          </p:cNvCxnSpPr>
          <p:nvPr/>
        </p:nvCxnSpPr>
        <p:spPr>
          <a:xfrm rot="5400000">
            <a:off x="4076611" y="3243220"/>
            <a:ext cx="1729351" cy="129638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051" y="7437162"/>
            <a:ext cx="561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나의 생산성을 클릭하면 년</a:t>
            </a:r>
            <a:r>
              <a:rPr lang="en-US" altLang="ko-KR" sz="1400" dirty="0"/>
              <a:t>, </a:t>
            </a:r>
            <a:r>
              <a:rPr lang="ko-KR" altLang="en-US" sz="1400" dirty="0"/>
              <a:t>월</a:t>
            </a:r>
            <a:r>
              <a:rPr lang="en-US" altLang="ko-KR" sz="1400" dirty="0"/>
              <a:t>, </a:t>
            </a:r>
            <a:r>
              <a:rPr lang="ko-KR" altLang="en-US" sz="1400" dirty="0"/>
              <a:t>분기별로 나의 생산성을 확인할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생산성은 일정구분 별로 데이터를 취합하여 그래프로 나타낸다</a:t>
            </a:r>
            <a:r>
              <a:rPr lang="en-US" altLang="ko-KR" sz="1400" dirty="0"/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09990" y="5169024"/>
            <a:ext cx="166688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설명선 3(강조선) 20"/>
          <p:cNvSpPr/>
          <p:nvPr/>
        </p:nvSpPr>
        <p:spPr>
          <a:xfrm>
            <a:off x="3480092" y="5169024"/>
            <a:ext cx="1317060" cy="432048"/>
          </a:xfrm>
          <a:prstGeom prst="accentCallout3">
            <a:avLst>
              <a:gd name="adj1" fmla="val 47778"/>
              <a:gd name="adj2" fmla="val -573"/>
              <a:gd name="adj3" fmla="val 96163"/>
              <a:gd name="adj4" fmla="val -29347"/>
              <a:gd name="adj5" fmla="val 78346"/>
              <a:gd name="adj6" fmla="val -66815"/>
              <a:gd name="adj7" fmla="val 32680"/>
              <a:gd name="adj8" fmla="val -9144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분기별로 확인가능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Rectangle 100"/>
          <p:cNvSpPr txBox="1">
            <a:spLocks noChangeArrowheads="1"/>
          </p:cNvSpPr>
          <p:nvPr/>
        </p:nvSpPr>
        <p:spPr bwMode="auto">
          <a:xfrm>
            <a:off x="1333366" y="1479840"/>
            <a:ext cx="5154920" cy="59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일정을 추가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수정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삭제하여 나의 일정을 관리한다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나의 일정 캘린더를 동료 직원에게 공유할 수 있다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나의 생산성을 확인할 수 있다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75455" y="4757107"/>
            <a:ext cx="4365713" cy="25200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10-2.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일정관리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C34000-D4AE-45A4-A7D0-9E1654C47149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8" name="직사각형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0ACD924A-9DA3-4B52-88DE-65A7BB281EDC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6641B34-3256-491E-9B44-78EC6761D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95571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 txBox="1">
            <a:spLocks/>
          </p:cNvSpPr>
          <p:nvPr/>
        </p:nvSpPr>
        <p:spPr>
          <a:xfrm>
            <a:off x="2764904" y="9600340"/>
            <a:ext cx="1600200" cy="28887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dirty="0"/>
          </a:p>
        </p:txBody>
      </p:sp>
      <p:sp>
        <p:nvSpPr>
          <p:cNvPr id="6" name="직사각형 5"/>
          <p:cNvSpPr/>
          <p:nvPr/>
        </p:nvSpPr>
        <p:spPr>
          <a:xfrm>
            <a:off x="1520281" y="3267217"/>
            <a:ext cx="580551" cy="580551"/>
          </a:xfrm>
          <a:prstGeom prst="rect">
            <a:avLst/>
          </a:prstGeom>
          <a:solidFill>
            <a:srgbClr val="081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CFB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4810" y="3336004"/>
            <a:ext cx="5277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spc="-50" dirty="0">
                <a:solidFill>
                  <a:schemeClr val="bg1"/>
                </a:solidFill>
                <a:latin typeface="Arial" panose="020B0604020202020204" pitchFamily="34" charset="0"/>
                <a:ea typeface="나눔고딕" pitchFamily="50" charset="-127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0792" y="3368824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설정</a:t>
            </a: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1916832" y="4125826"/>
            <a:ext cx="4824536" cy="111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3538" indent="-3635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indent="0" eaLnBrk="1" hangingPunct="1"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11.1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11.2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설정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5523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86" y="4376936"/>
            <a:ext cx="5615902" cy="41506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77" y="1838623"/>
            <a:ext cx="2981325" cy="19622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33027" y="3345674"/>
            <a:ext cx="502475" cy="214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8177" y="1838662"/>
            <a:ext cx="2981325" cy="196220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44539" y="4375251"/>
            <a:ext cx="5592750" cy="415229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아래쪽 화살표 12"/>
          <p:cNvSpPr/>
          <p:nvPr/>
        </p:nvSpPr>
        <p:spPr>
          <a:xfrm>
            <a:off x="1882152" y="3558351"/>
            <a:ext cx="404223" cy="8909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설명선 3(강조선) 2"/>
          <p:cNvSpPr/>
          <p:nvPr/>
        </p:nvSpPr>
        <p:spPr>
          <a:xfrm>
            <a:off x="4060540" y="2786791"/>
            <a:ext cx="1800199" cy="486302"/>
          </a:xfrm>
          <a:prstGeom prst="accentCallout3">
            <a:avLst>
              <a:gd name="adj1" fmla="val 52938"/>
              <a:gd name="adj2" fmla="val -1077"/>
              <a:gd name="adj3" fmla="val -1094"/>
              <a:gd name="adj4" fmla="val -22487"/>
              <a:gd name="adj5" fmla="val 114891"/>
              <a:gd name="adj6" fmla="val -47928"/>
              <a:gd name="adj7" fmla="val 139655"/>
              <a:gd name="adj8" fmla="val -9402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클릭하면 해당 일정 상세 페이지로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30D7C0A-78E3-4D03-AAC2-1A8391CD87A7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4" name="직사각형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D74E7162-41D5-4589-9A23-A1752F51919B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68828E7-5EE2-47AD-BB76-7E00B33D7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18" name="Text Box 4">
            <a:extLst>
              <a:ext uri="{FF2B5EF4-FFF2-40B4-BE49-F238E27FC236}">
                <a16:creationId xmlns:a16="http://schemas.microsoft.com/office/drawing/2014/main" id="{D9C00EF2-ED28-4C2B-8F74-0ED05E03F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37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2-3-2.      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미리알림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체크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(2/3)   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65672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34634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ko-KR" altLang="en-US" sz="1600" b="1" spc="-150" dirty="0">
                <a:solidFill>
                  <a:prstClr val="white"/>
                </a:solidFill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406954" y="1640632"/>
            <a:ext cx="6028370" cy="152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72000" indent="144000" algn="just">
              <a:lnSpc>
                <a:spcPct val="1200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 페이지는 사용자 개인 설정 기능을 가지고 있으며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영업대표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직원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들이 개인별로 사용이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>
              <a:lnSpc>
                <a:spcPct val="1200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편하도록 기능을 관리할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72000" indent="14400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43450" indent="-1714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43450" indent="-171450" algn="just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11775" lvl="1" indent="-1714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설정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11-1.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메뉴개요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51477C-286F-4AF2-BDE4-75A9FEB67D3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8" name="직사각형 7">
              <a:hlinkClick r:id="rId2" action="ppaction://hlinksldjump"/>
              <a:extLst>
                <a:ext uri="{FF2B5EF4-FFF2-40B4-BE49-F238E27FC236}">
                  <a16:creationId xmlns:a16="http://schemas.microsoft.com/office/drawing/2014/main" id="{D96B9301-017D-4E99-B0AA-265C11B47FD5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0CAED8-DA53-4016-8B18-12CC8FD13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3919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280DA4D-1EBB-474C-89BB-8AE770646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88" y="2805663"/>
            <a:ext cx="1935035" cy="427518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04664" y="2766045"/>
            <a:ext cx="2016224" cy="43935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54850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사이드 메뉴 순서 변경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설정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메뉴 설정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8680" y="6346720"/>
            <a:ext cx="720080" cy="190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cxnSpLocks/>
            <a:endCxn id="25" idx="1"/>
          </p:cNvCxnSpPr>
          <p:nvPr/>
        </p:nvCxnSpPr>
        <p:spPr>
          <a:xfrm rot="5400000" flipH="1" flipV="1">
            <a:off x="585178" y="5288345"/>
            <a:ext cx="1837201" cy="47003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051" y="7437162"/>
            <a:ext cx="56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순서를 바꾸고 싶은 메뉴를 선택 후</a:t>
            </a:r>
            <a:r>
              <a:rPr lang="en-US" altLang="ko-KR" sz="1400" dirty="0"/>
              <a:t>, </a:t>
            </a:r>
            <a:r>
              <a:rPr lang="ko-KR" altLang="en-US" sz="1400" dirty="0"/>
              <a:t>위</a:t>
            </a:r>
            <a:r>
              <a:rPr lang="en-US" altLang="ko-KR" sz="1400" dirty="0"/>
              <a:t>,</a:t>
            </a:r>
            <a:r>
              <a:rPr lang="ko-KR" altLang="en-US" sz="1400" dirty="0"/>
              <a:t>아래 버튼으로 위치를 변경 하여 저장하면 메뉴 순서가 변경된다</a:t>
            </a:r>
            <a:r>
              <a:rPr lang="en-US" altLang="ko-KR" sz="1400" dirty="0"/>
              <a:t>.</a:t>
            </a:r>
          </a:p>
        </p:txBody>
      </p:sp>
      <p:sp>
        <p:nvSpPr>
          <p:cNvPr id="17" name="Rectangle 100"/>
          <p:cNvSpPr txBox="1">
            <a:spLocks noChangeArrowheads="1"/>
          </p:cNvSpPr>
          <p:nvPr/>
        </p:nvSpPr>
        <p:spPr bwMode="auto">
          <a:xfrm>
            <a:off x="1333366" y="1479840"/>
            <a:ext cx="5154920" cy="2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9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사이드 메뉴 순서를 사용자 편의에 맞게  변경 할  수 있다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11-2.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메뉴 설정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C34000-D4AE-45A4-A7D0-9E1654C47149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8" name="직사각형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0ACD924A-9DA3-4B52-88DE-65A7BB281EDC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6641B34-3256-491E-9B44-78EC6761D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915BBAA-7FA3-4123-BFB8-46EFA1C31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798" y="3344755"/>
            <a:ext cx="4642530" cy="252001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762345" y="5029644"/>
            <a:ext cx="2585471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27969" y="3344755"/>
            <a:ext cx="4691426" cy="25200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설명선 3(강조선) 20"/>
          <p:cNvSpPr/>
          <p:nvPr/>
        </p:nvSpPr>
        <p:spPr>
          <a:xfrm>
            <a:off x="4035256" y="6170604"/>
            <a:ext cx="1698000" cy="432048"/>
          </a:xfrm>
          <a:prstGeom prst="accentCallout3">
            <a:avLst>
              <a:gd name="adj1" fmla="val 47778"/>
              <a:gd name="adj2" fmla="val -573"/>
              <a:gd name="adj3" fmla="val 50307"/>
              <a:gd name="adj4" fmla="val -32047"/>
              <a:gd name="adj5" fmla="val 7799"/>
              <a:gd name="adj6" fmla="val -50230"/>
              <a:gd name="adj7" fmla="val -110767"/>
              <a:gd name="adj8" fmla="val -4940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메뉴 순서를 변경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저장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41256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95828" y="4520952"/>
            <a:ext cx="19383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감사합니다</a:t>
            </a:r>
            <a:r>
              <a:rPr lang="en-US" altLang="ko-KR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.</a:t>
            </a:r>
            <a:endParaRPr lang="ko-KR" altLang="en-US" sz="26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45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9" y="2060573"/>
            <a:ext cx="2981325" cy="19484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28620" y="2810163"/>
            <a:ext cx="2736304" cy="511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5" y="4869651"/>
            <a:ext cx="5564447" cy="30243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8824" y="4500320"/>
            <a:ext cx="580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캘린더 일정 초대 메일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109951" y="7533713"/>
            <a:ext cx="724107" cy="194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0569" y="2060612"/>
            <a:ext cx="2956706" cy="1948378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28621" y="4890782"/>
            <a:ext cx="5528522" cy="3003205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설명선 3(강조선) 3"/>
          <p:cNvSpPr/>
          <p:nvPr/>
        </p:nvSpPr>
        <p:spPr>
          <a:xfrm>
            <a:off x="4149725" y="2589058"/>
            <a:ext cx="2160642" cy="486302"/>
          </a:xfrm>
          <a:prstGeom prst="accentCallout3">
            <a:avLst>
              <a:gd name="adj1" fmla="val 45612"/>
              <a:gd name="adj2" fmla="val -639"/>
              <a:gd name="adj3" fmla="val -12995"/>
              <a:gd name="adj4" fmla="val -12270"/>
              <a:gd name="adj5" fmla="val -15614"/>
              <a:gd name="adj6" fmla="val -30776"/>
              <a:gd name="adj7" fmla="val 42799"/>
              <a:gd name="adj8" fmla="val -4002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일정 초대 알림의 경우에는 사내메일에서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0" name="설명선 3(강조선) 9"/>
          <p:cNvSpPr/>
          <p:nvPr/>
        </p:nvSpPr>
        <p:spPr>
          <a:xfrm>
            <a:off x="608813" y="8337376"/>
            <a:ext cx="4107366" cy="432048"/>
          </a:xfrm>
          <a:prstGeom prst="accentCallout3">
            <a:avLst>
              <a:gd name="adj1" fmla="val 48831"/>
              <a:gd name="adj2" fmla="val 100110"/>
              <a:gd name="adj3" fmla="val 30421"/>
              <a:gd name="adj4" fmla="val 116442"/>
              <a:gd name="adj5" fmla="val -94146"/>
              <a:gd name="adj6" fmla="val 105469"/>
              <a:gd name="adj7" fmla="val -156025"/>
              <a:gd name="adj8" fmla="val 7900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수락을 누르면 수락한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사용자의 캘린더 일정에 추가된다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거절을 누르면 수락한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사용자의 캘린더 일정에 추가 되지 않는다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CBA7D3-60C0-4904-B411-F4CA441288A6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0" name="직사각형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50946141-FA7D-4D7C-9CDF-A49FBAE64535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078CFAF-EF46-40EA-85F0-F35371CBA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22" name="Text Box 4">
            <a:extLst>
              <a:ext uri="{FF2B5EF4-FFF2-40B4-BE49-F238E27FC236}">
                <a16:creationId xmlns:a16="http://schemas.microsoft.com/office/drawing/2014/main" id="{0E8B50E3-4C41-4B51-93E5-9A140626D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37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2-3-2.      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미리알림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체크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(3/3)   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623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26B18F7-1C09-4C7A-A61B-860B238C5BF0}"/>
              </a:ext>
            </a:extLst>
          </p:cNvPr>
          <p:cNvGrpSpPr/>
          <p:nvPr/>
        </p:nvGrpSpPr>
        <p:grpSpPr>
          <a:xfrm>
            <a:off x="388665" y="4188842"/>
            <a:ext cx="5858662" cy="2880321"/>
            <a:chOff x="388665" y="4188842"/>
            <a:chExt cx="5858662" cy="2880321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F3594DC-C734-46AE-B407-B90610A4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65" y="4188842"/>
              <a:ext cx="5858662" cy="2880320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97686DC-54D9-430F-BCCC-661D39751D6B}"/>
                </a:ext>
              </a:extLst>
            </p:cNvPr>
            <p:cNvGrpSpPr/>
            <p:nvPr/>
          </p:nvGrpSpPr>
          <p:grpSpPr>
            <a:xfrm>
              <a:off x="1208326" y="4443771"/>
              <a:ext cx="5028962" cy="2625392"/>
              <a:chOff x="382042" y="3420968"/>
              <a:chExt cx="6139130" cy="3204960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AD794DE0-DBCC-4A03-9298-6F425AB5F4F7}"/>
                  </a:ext>
                </a:extLst>
              </p:cNvPr>
              <p:cNvGrpSpPr/>
              <p:nvPr/>
            </p:nvGrpSpPr>
            <p:grpSpPr>
              <a:xfrm>
                <a:off x="382042" y="3420968"/>
                <a:ext cx="6139130" cy="3204960"/>
                <a:chOff x="382042" y="3420968"/>
                <a:chExt cx="6139130" cy="3204960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48CC418A-9315-4C6A-B438-C42618F2DA5A}"/>
                    </a:ext>
                  </a:extLst>
                </p:cNvPr>
                <p:cNvGrpSpPr/>
                <p:nvPr/>
              </p:nvGrpSpPr>
              <p:grpSpPr>
                <a:xfrm>
                  <a:off x="382042" y="3420968"/>
                  <a:ext cx="6139130" cy="3204960"/>
                  <a:chOff x="382042" y="3420968"/>
                  <a:chExt cx="6139130" cy="3204960"/>
                </a:xfrm>
              </p:grpSpPr>
              <p:pic>
                <p:nvPicPr>
                  <p:cNvPr id="57" name="그림 56">
                    <a:extLst>
                      <a:ext uri="{FF2B5EF4-FFF2-40B4-BE49-F238E27FC236}">
                        <a16:creationId xmlns:a16="http://schemas.microsoft.com/office/drawing/2014/main" id="{AF3A4D0E-AA66-496F-B3D4-8F9D048A5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2042" y="3420968"/>
                    <a:ext cx="6139130" cy="3204960"/>
                  </a:xfrm>
                  <a:prstGeom prst="rect">
                    <a:avLst/>
                  </a:prstGeom>
                </p:spPr>
              </p:pic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39F9F516-C25F-438C-AB9B-74654DAC1B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1556" y="3473736"/>
                    <a:ext cx="1944216" cy="150682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35C45D42-57BD-47CA-9EC2-A64C92AE475B}"/>
                    </a:ext>
                  </a:extLst>
                </p:cNvPr>
                <p:cNvSpPr/>
                <p:nvPr/>
              </p:nvSpPr>
              <p:spPr>
                <a:xfrm>
                  <a:off x="2507438" y="5249050"/>
                  <a:ext cx="1872208" cy="2589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07CC82DD-E685-47A3-A134-B052A20FF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323"/>
                <a:stretch/>
              </p:blipFill>
              <p:spPr>
                <a:xfrm>
                  <a:off x="2651201" y="5258576"/>
                  <a:ext cx="1440160" cy="258927"/>
                </a:xfrm>
                <a:prstGeom prst="rect">
                  <a:avLst/>
                </a:prstGeom>
              </p:spPr>
            </p:pic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2EBDDB80-E34E-4938-92D6-110389B80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855" y="5252474"/>
                <a:ext cx="1832852" cy="454547"/>
              </a:xfrm>
              <a:prstGeom prst="rect">
                <a:avLst/>
              </a:prstGeom>
            </p:spPr>
          </p:pic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890" y="7703662"/>
            <a:ext cx="4324350" cy="14192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3460" y="7270623"/>
            <a:ext cx="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[TO-BE]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945985" y="8208321"/>
            <a:ext cx="2003391" cy="777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2-3-3. 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동료의 일정을 나의 캘린더에 추가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908" y="1886788"/>
            <a:ext cx="3305841" cy="176894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210392" y="4486995"/>
            <a:ext cx="1622936" cy="1208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92601" y="3810112"/>
            <a:ext cx="9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[AS-IS]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5332" y="5984695"/>
            <a:ext cx="955004" cy="17660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93890" y="1804132"/>
            <a:ext cx="3293859" cy="185159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78626" y="4156199"/>
            <a:ext cx="5858662" cy="302252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98503" y="7731856"/>
            <a:ext cx="4319738" cy="139103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아래쪽 화살표 27"/>
          <p:cNvSpPr/>
          <p:nvPr/>
        </p:nvSpPr>
        <p:spPr>
          <a:xfrm>
            <a:off x="1819748" y="5716401"/>
            <a:ext cx="404223" cy="20154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 3(강조선) 12"/>
          <p:cNvSpPr/>
          <p:nvPr/>
        </p:nvSpPr>
        <p:spPr>
          <a:xfrm>
            <a:off x="3789040" y="3239652"/>
            <a:ext cx="1998629" cy="492504"/>
          </a:xfrm>
          <a:prstGeom prst="accentCallout3">
            <a:avLst>
              <a:gd name="adj1" fmla="val 51395"/>
              <a:gd name="adj2" fmla="val -609"/>
              <a:gd name="adj3" fmla="val -540"/>
              <a:gd name="adj4" fmla="val -22014"/>
              <a:gd name="adj5" fmla="val 49735"/>
              <a:gd name="adj6" fmla="val -43521"/>
              <a:gd name="adj7" fmla="val 70996"/>
              <a:gd name="adj8" fmla="val -7556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초대 받은 일정을 사내 메일에서 수락하면 일정이 추가 된 것을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설명선 3(강조선) 6"/>
          <p:cNvSpPr/>
          <p:nvPr/>
        </p:nvSpPr>
        <p:spPr>
          <a:xfrm>
            <a:off x="4804826" y="8215101"/>
            <a:ext cx="1576502" cy="482315"/>
          </a:xfrm>
          <a:prstGeom prst="accentCallout3">
            <a:avLst>
              <a:gd name="adj1" fmla="val 45834"/>
              <a:gd name="adj2" fmla="val -47"/>
              <a:gd name="adj3" fmla="val 6439"/>
              <a:gd name="adj4" fmla="val -46045"/>
              <a:gd name="adj5" fmla="val 70400"/>
              <a:gd name="adj6" fmla="val -80208"/>
              <a:gd name="adj7" fmla="val 52972"/>
              <a:gd name="adj8" fmla="val -12048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실시간으로 영업사원의 일정을 확인 가능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E8088C-AFAF-4C6C-8578-E7BABDDC6592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5" name="직사각형 24">
              <a:hlinkClick r:id="rId10" action="ppaction://hlinksldjump"/>
              <a:extLst>
                <a:ext uri="{FF2B5EF4-FFF2-40B4-BE49-F238E27FC236}">
                  <a16:creationId xmlns:a16="http://schemas.microsoft.com/office/drawing/2014/main" id="{B336174A-8775-4A04-A5DF-1FCA5B7E33CD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3ABED00-CD5A-4B51-99D7-427059875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3288D69-69D6-41D2-9531-00844D204B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t="3251" r="78346" b="89542"/>
          <a:stretch/>
        </p:blipFill>
        <p:spPr>
          <a:xfrm>
            <a:off x="578336" y="7817616"/>
            <a:ext cx="1053009" cy="2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1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A575626-D64B-4B19-A08C-62F46166520F}"/>
              </a:ext>
            </a:extLst>
          </p:cNvPr>
          <p:cNvGrpSpPr/>
          <p:nvPr/>
        </p:nvGrpSpPr>
        <p:grpSpPr>
          <a:xfrm>
            <a:off x="476672" y="2288704"/>
            <a:ext cx="5858662" cy="2880320"/>
            <a:chOff x="476672" y="2288704"/>
            <a:chExt cx="5858662" cy="28803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72" y="2288704"/>
              <a:ext cx="5858662" cy="2880320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1A7DA6-EFB0-48E7-B8BA-6CB430B6FBD5}"/>
                </a:ext>
              </a:extLst>
            </p:cNvPr>
            <p:cNvGrpSpPr/>
            <p:nvPr/>
          </p:nvGrpSpPr>
          <p:grpSpPr>
            <a:xfrm>
              <a:off x="1290264" y="2549335"/>
              <a:ext cx="4994992" cy="2607657"/>
              <a:chOff x="382042" y="3429389"/>
              <a:chExt cx="6123000" cy="319653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1370FF2C-EAF4-4A4A-93A4-CB7495394A25}"/>
                  </a:ext>
                </a:extLst>
              </p:cNvPr>
              <p:cNvGrpSpPr/>
              <p:nvPr/>
            </p:nvGrpSpPr>
            <p:grpSpPr>
              <a:xfrm>
                <a:off x="382042" y="3429389"/>
                <a:ext cx="6123000" cy="3196539"/>
                <a:chOff x="382042" y="3429389"/>
                <a:chExt cx="6123000" cy="3196539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0DE75FA8-6B12-43BB-8E1F-FC9EA9D16AD2}"/>
                    </a:ext>
                  </a:extLst>
                </p:cNvPr>
                <p:cNvGrpSpPr/>
                <p:nvPr/>
              </p:nvGrpSpPr>
              <p:grpSpPr>
                <a:xfrm>
                  <a:off x="382042" y="3429389"/>
                  <a:ext cx="6123000" cy="3196539"/>
                  <a:chOff x="382042" y="3429389"/>
                  <a:chExt cx="6123000" cy="3196539"/>
                </a:xfrm>
              </p:grpSpPr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AB438BD2-CD17-42E8-A6EF-6D154A4544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2042" y="3429389"/>
                    <a:ext cx="6123000" cy="3196539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C43057C9-F929-4D6B-844D-66CD099410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1556" y="3473736"/>
                    <a:ext cx="1944216" cy="150682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033F7003-C94B-4F4F-A468-DDA74EBC30D1}"/>
                    </a:ext>
                  </a:extLst>
                </p:cNvPr>
                <p:cNvSpPr/>
                <p:nvPr/>
              </p:nvSpPr>
              <p:spPr>
                <a:xfrm>
                  <a:off x="2507438" y="5249050"/>
                  <a:ext cx="1872208" cy="2589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0D00BBD6-C118-4A4C-BDF5-13E975AA1B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323"/>
                <a:stretch/>
              </p:blipFill>
              <p:spPr>
                <a:xfrm>
                  <a:off x="2651201" y="5258576"/>
                  <a:ext cx="1440160" cy="258927"/>
                </a:xfrm>
                <a:prstGeom prst="rect">
                  <a:avLst/>
                </a:prstGeom>
              </p:spPr>
            </p:pic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91462B7-7521-4CF9-BFCA-5BFEBA423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855" y="5252474"/>
                <a:ext cx="1832852" cy="454547"/>
              </a:xfrm>
              <a:prstGeom prst="rect">
                <a:avLst/>
              </a:prstGeom>
            </p:spPr>
          </p:pic>
        </p:grpSp>
      </p:grpSp>
      <p:sp>
        <p:nvSpPr>
          <p:cNvPr id="4" name="설명선 3(강조선) 3"/>
          <p:cNvSpPr/>
          <p:nvPr/>
        </p:nvSpPr>
        <p:spPr>
          <a:xfrm>
            <a:off x="4080220" y="5598612"/>
            <a:ext cx="2286661" cy="447145"/>
          </a:xfrm>
          <a:prstGeom prst="accentCallout3">
            <a:avLst>
              <a:gd name="adj1" fmla="val 59580"/>
              <a:gd name="adj2" fmla="val 1496"/>
              <a:gd name="adj3" fmla="val 86397"/>
              <a:gd name="adj4" fmla="val -13557"/>
              <a:gd name="adj5" fmla="val 230406"/>
              <a:gd name="adj6" fmla="val -2270"/>
              <a:gd name="adj7" fmla="val 255871"/>
              <a:gd name="adj8" fmla="val -1846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고객이슈를 클릭하면 해당 이슈 상세 페이지로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2-3-4. 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고객이슈를 관리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(1/4)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6672" y="2300654"/>
            <a:ext cx="5858662" cy="286836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3877" y="3878594"/>
            <a:ext cx="1622336" cy="1229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67C979-B878-4EE1-A683-804C133CF83E}"/>
              </a:ext>
            </a:extLst>
          </p:cNvPr>
          <p:cNvSpPr/>
          <p:nvPr/>
        </p:nvSpPr>
        <p:spPr>
          <a:xfrm>
            <a:off x="4524852" y="5194614"/>
            <a:ext cx="1964780" cy="263037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19C8DE-522D-4C24-B770-C9C77A30CC06}"/>
              </a:ext>
            </a:extLst>
          </p:cNvPr>
          <p:cNvGrpSpPr/>
          <p:nvPr/>
        </p:nvGrpSpPr>
        <p:grpSpPr>
          <a:xfrm>
            <a:off x="608813" y="6263034"/>
            <a:ext cx="3019660" cy="2491241"/>
            <a:chOff x="3258604" y="5628774"/>
            <a:chExt cx="3019660" cy="249124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56CECA4-02AA-4618-8955-F3544FC0343C}"/>
                </a:ext>
              </a:extLst>
            </p:cNvPr>
            <p:cNvGrpSpPr/>
            <p:nvPr/>
          </p:nvGrpSpPr>
          <p:grpSpPr>
            <a:xfrm>
              <a:off x="3281014" y="5645254"/>
              <a:ext cx="2977844" cy="2474761"/>
              <a:chOff x="3281014" y="5645254"/>
              <a:chExt cx="2977844" cy="247476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A8E1AFB-67F0-4F55-8C88-03AAACCE2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1014" y="5645254"/>
                <a:ext cx="2977844" cy="247476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7331F33-4B38-4F0C-BCC5-FB2DB4BE8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1014" y="5925162"/>
                <a:ext cx="2977844" cy="738505"/>
              </a:xfrm>
              <a:prstGeom prst="rect">
                <a:avLst/>
              </a:prstGeom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3258604" y="5628774"/>
              <a:ext cx="3019660" cy="24912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281014" y="5911238"/>
              <a:ext cx="2977844" cy="364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아래쪽 화살표 4"/>
          <p:cNvSpPr/>
          <p:nvPr/>
        </p:nvSpPr>
        <p:spPr>
          <a:xfrm>
            <a:off x="1937408" y="5128990"/>
            <a:ext cx="404223" cy="11220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E644B8-C6BC-4BEF-A939-7E61EE61D55E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9" name="직사각형 18">
              <a:hlinkClick r:id="rId8" action="ppaction://hlinksldjump"/>
              <a:extLst>
                <a:ext uri="{FF2B5EF4-FFF2-40B4-BE49-F238E27FC236}">
                  <a16:creationId xmlns:a16="http://schemas.microsoft.com/office/drawing/2014/main" id="{79BD3892-4FA8-4BC7-959A-141D913DA765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BBD0135-A493-4836-BEC2-EE6B87D0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214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755926" y="1794544"/>
            <a:ext cx="3056271" cy="2486770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E7A5216-CF73-4C63-930C-228A1C4B1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3" y="1811664"/>
            <a:ext cx="2940753" cy="2439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CEA998-FDAB-4953-9C1C-04C085AAA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9" y="3236243"/>
            <a:ext cx="4971313" cy="46615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91708" y="5564459"/>
            <a:ext cx="4736363" cy="306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30036" y="6322006"/>
            <a:ext cx="4119724" cy="630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57159" y="6998709"/>
            <a:ext cx="784133" cy="301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64009" y="7456242"/>
            <a:ext cx="896376" cy="357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2-3-4. 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고객이슈를 관리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(2/4)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09055" y="4276126"/>
            <a:ext cx="1259905" cy="354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cxnSpLocks/>
          </p:cNvCxnSpPr>
          <p:nvPr/>
        </p:nvCxnSpPr>
        <p:spPr>
          <a:xfrm>
            <a:off x="2529998" y="7148695"/>
            <a:ext cx="784133" cy="320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80729" y="3224782"/>
            <a:ext cx="4971313" cy="467940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설명선 3(강조선) 8"/>
          <p:cNvSpPr/>
          <p:nvPr/>
        </p:nvSpPr>
        <p:spPr>
          <a:xfrm>
            <a:off x="1179724" y="8072964"/>
            <a:ext cx="2286661" cy="300975"/>
          </a:xfrm>
          <a:prstGeom prst="accentCallout3">
            <a:avLst>
              <a:gd name="adj1" fmla="val 54135"/>
              <a:gd name="adj2" fmla="val -294"/>
              <a:gd name="adj3" fmla="val -176114"/>
              <a:gd name="adj4" fmla="val -16486"/>
              <a:gd name="adj5" fmla="val -350522"/>
              <a:gd name="adj6" fmla="val -10827"/>
              <a:gd name="adj7" fmla="val -480884"/>
              <a:gd name="adj8" fmla="val 2796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NCR/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펀칭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해결계획을 추가 하여 작성할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1" name="설명선 3(강조선) 10"/>
          <p:cNvSpPr/>
          <p:nvPr/>
        </p:nvSpPr>
        <p:spPr>
          <a:xfrm>
            <a:off x="3933056" y="8072964"/>
            <a:ext cx="2511806" cy="984492"/>
          </a:xfrm>
          <a:prstGeom prst="accentCallout3">
            <a:avLst>
              <a:gd name="adj1" fmla="val 48979"/>
              <a:gd name="adj2" fmla="val -873"/>
              <a:gd name="adj3" fmla="val -8134"/>
              <a:gd name="adj4" fmla="val -20374"/>
              <a:gd name="adj5" fmla="val -35790"/>
              <a:gd name="adj6" fmla="val -55645"/>
              <a:gd name="adj7" fmla="val -73553"/>
              <a:gd name="adj8" fmla="val -7989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관련자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팀장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를 검색하고 저장하여 공유하기를 누르면 관련자 사내메일로 이슈 메일이 전송된다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실시간으로 관련자와 공유 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9" name="설명선 3(강조선) 18"/>
          <p:cNvSpPr/>
          <p:nvPr/>
        </p:nvSpPr>
        <p:spPr>
          <a:xfrm>
            <a:off x="4005064" y="2516417"/>
            <a:ext cx="2664296" cy="636383"/>
          </a:xfrm>
          <a:prstGeom prst="accentCallout3">
            <a:avLst>
              <a:gd name="adj1" fmla="val 47682"/>
              <a:gd name="adj2" fmla="val 333"/>
              <a:gd name="adj3" fmla="val 94039"/>
              <a:gd name="adj4" fmla="val -39987"/>
              <a:gd name="adj5" fmla="val 211629"/>
              <a:gd name="adj6" fmla="val -40145"/>
              <a:gd name="adj7" fmla="val 268908"/>
              <a:gd name="adj8" fmla="val -5794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고객명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영업대표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해결책임자 검색기능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두 글자 이상 입력하면 아래에 관련 정보가 검색된다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검색된 이름을 클릭한다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1655047" y="2435001"/>
            <a:ext cx="404223" cy="78978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12807" y="2070341"/>
            <a:ext cx="2088704" cy="364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2FA78C-ADED-4BAF-9FE8-6467A9E601C5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4" name="직사각형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0AD49789-07CF-4121-BC3E-7A5A670E9DD1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0887595-AE69-4198-8212-DEC6D2AB2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198966-ECE9-4D6B-8A16-66BFCCBABFD8}"/>
              </a:ext>
            </a:extLst>
          </p:cNvPr>
          <p:cNvSpPr/>
          <p:nvPr/>
        </p:nvSpPr>
        <p:spPr>
          <a:xfrm>
            <a:off x="4005064" y="3679286"/>
            <a:ext cx="576064" cy="261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7192CDA-42A5-4AFB-A3CF-A76B5AC7D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636" y="3679286"/>
            <a:ext cx="1497330" cy="261002"/>
          </a:xfrm>
          <a:prstGeom prst="rect">
            <a:avLst/>
          </a:prstGeom>
        </p:spPr>
      </p:pic>
      <p:sp>
        <p:nvSpPr>
          <p:cNvPr id="7" name="설명선 3(강조선) 6"/>
          <p:cNvSpPr/>
          <p:nvPr/>
        </p:nvSpPr>
        <p:spPr>
          <a:xfrm>
            <a:off x="3812197" y="5071095"/>
            <a:ext cx="1923859" cy="334434"/>
          </a:xfrm>
          <a:prstGeom prst="accentCallout3">
            <a:avLst>
              <a:gd name="adj1" fmla="val 50781"/>
              <a:gd name="adj2" fmla="val -1121"/>
              <a:gd name="adj3" fmla="val 82408"/>
              <a:gd name="adj4" fmla="val -13488"/>
              <a:gd name="adj5" fmla="val 89865"/>
              <a:gd name="adj6" fmla="val -29348"/>
              <a:gd name="adj7" fmla="val 141412"/>
              <a:gd name="adj8" fmla="val -3722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이슈 발생일 및 해결 목표일을 확인 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274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EFF1C7-78DA-4E26-9630-567E18977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8" y="3321607"/>
            <a:ext cx="3352800" cy="561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31FFF-77C8-4D6E-BD1B-92152AAC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8" y="2045399"/>
            <a:ext cx="2867025" cy="714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41" y="4522693"/>
            <a:ext cx="6117059" cy="30724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67271" y="4509572"/>
            <a:ext cx="6135129" cy="308552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2-3-4. 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고객이슈를 관리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(3/4)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070" y="8049344"/>
            <a:ext cx="5637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이전 페이지에서 관련자</a:t>
            </a:r>
            <a:r>
              <a:rPr lang="en-US" altLang="ko-KR" sz="1200" dirty="0"/>
              <a:t>(</a:t>
            </a:r>
            <a:r>
              <a:rPr lang="ko-KR" altLang="en-US" sz="1200" dirty="0"/>
              <a:t>팀장</a:t>
            </a:r>
            <a:r>
              <a:rPr lang="en-US" altLang="ko-KR" sz="1200" dirty="0"/>
              <a:t>), </a:t>
            </a:r>
            <a:r>
              <a:rPr lang="ko-KR" altLang="en-US" sz="1200" dirty="0"/>
              <a:t>즉 직원을 검색한 후 </a:t>
            </a:r>
            <a:r>
              <a:rPr lang="en-US" altLang="ko-KR" sz="1200" dirty="0"/>
              <a:t>‘</a:t>
            </a:r>
            <a:r>
              <a:rPr lang="ko-KR" altLang="en-US" sz="1200" dirty="0"/>
              <a:t>저장하기 및 공유하기</a:t>
            </a:r>
            <a:r>
              <a:rPr lang="en-US" altLang="ko-KR" sz="1200" dirty="0"/>
              <a:t>’ </a:t>
            </a:r>
            <a:r>
              <a:rPr lang="ko-KR" altLang="en-US" sz="1200" dirty="0"/>
              <a:t>를 누르면 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관련자</a:t>
            </a:r>
            <a:r>
              <a:rPr lang="en-US" altLang="ko-KR" sz="1200" dirty="0"/>
              <a:t>(</a:t>
            </a:r>
            <a:r>
              <a:rPr lang="ko-KR" altLang="en-US" sz="1200" dirty="0"/>
              <a:t>팀장</a:t>
            </a:r>
            <a:r>
              <a:rPr lang="en-US" altLang="ko-KR" sz="1200" dirty="0"/>
              <a:t>)</a:t>
            </a:r>
            <a:r>
              <a:rPr lang="ko-KR" altLang="en-US" sz="1200" dirty="0"/>
              <a:t>는 위와 같은 메일을 받아볼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930" y="3374093"/>
            <a:ext cx="1419225" cy="4000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40767" y="2144688"/>
            <a:ext cx="2008205" cy="615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60048" y="3444711"/>
            <a:ext cx="2205948" cy="315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62179" y="3359523"/>
            <a:ext cx="1443421" cy="4146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154" y="1962912"/>
            <a:ext cx="6123246" cy="2238698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25808" y="564650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E-Mail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아래쪽 화살표 13"/>
          <p:cNvSpPr/>
          <p:nvPr/>
        </p:nvSpPr>
        <p:spPr>
          <a:xfrm>
            <a:off x="2143130" y="2766410"/>
            <a:ext cx="448103" cy="67830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설명선 3(강조선) 18">
            <a:extLst>
              <a:ext uri="{FF2B5EF4-FFF2-40B4-BE49-F238E27FC236}">
                <a16:creationId xmlns:a16="http://schemas.microsoft.com/office/drawing/2014/main" id="{7E763859-72D4-44A9-B26D-221EA49B90C3}"/>
              </a:ext>
            </a:extLst>
          </p:cNvPr>
          <p:cNvSpPr/>
          <p:nvPr/>
        </p:nvSpPr>
        <p:spPr>
          <a:xfrm>
            <a:off x="3973488" y="2064648"/>
            <a:ext cx="2664296" cy="636383"/>
          </a:xfrm>
          <a:prstGeom prst="accentCallout3">
            <a:avLst>
              <a:gd name="adj1" fmla="val 47682"/>
              <a:gd name="adj2" fmla="val 333"/>
              <a:gd name="adj3" fmla="val 47142"/>
              <a:gd name="adj4" fmla="val -6144"/>
              <a:gd name="adj5" fmla="val 45990"/>
              <a:gd name="adj6" fmla="val -17027"/>
              <a:gd name="adj7" fmla="val 50540"/>
              <a:gd name="adj8" fmla="val -3093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직원명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자동완성 검색기능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두 글자 이상 입력하면 아래에 관련 정보가 검색된다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검색된 이름을 클릭한다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1" name="아래쪽 화살표 4">
            <a:extLst>
              <a:ext uri="{FF2B5EF4-FFF2-40B4-BE49-F238E27FC236}">
                <a16:creationId xmlns:a16="http://schemas.microsoft.com/office/drawing/2014/main" id="{04D58715-B400-459C-9BFB-7BA8AB5CC2A6}"/>
              </a:ext>
            </a:extLst>
          </p:cNvPr>
          <p:cNvSpPr/>
          <p:nvPr/>
        </p:nvSpPr>
        <p:spPr>
          <a:xfrm>
            <a:off x="5139505" y="3760477"/>
            <a:ext cx="720080" cy="74909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13">
            <a:extLst>
              <a:ext uri="{FF2B5EF4-FFF2-40B4-BE49-F238E27FC236}">
                <a16:creationId xmlns:a16="http://schemas.microsoft.com/office/drawing/2014/main" id="{B3A22A4F-5557-46B5-9AE9-8DD0C5373619}"/>
              </a:ext>
            </a:extLst>
          </p:cNvPr>
          <p:cNvSpPr/>
          <p:nvPr/>
        </p:nvSpPr>
        <p:spPr>
          <a:xfrm rot="16200000">
            <a:off x="4040037" y="3107209"/>
            <a:ext cx="448103" cy="9961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069BCF-84F0-483D-A441-E78B747DC11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4" name="직사각형 23">
              <a:hlinkClick r:id="rId6" action="ppaction://hlinksldjump"/>
              <a:extLst>
                <a:ext uri="{FF2B5EF4-FFF2-40B4-BE49-F238E27FC236}">
                  <a16:creationId xmlns:a16="http://schemas.microsoft.com/office/drawing/2014/main" id="{E50E5A68-43AA-4580-970E-452C87D269E2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3D2A73E-75F3-4926-B2B6-9E783189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295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F849585-7C4E-4DCF-8AD5-65118C4D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51" y="4974208"/>
            <a:ext cx="5609286" cy="375265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C31E11-2419-450B-A3AB-C4DCFC638AB4}"/>
              </a:ext>
            </a:extLst>
          </p:cNvPr>
          <p:cNvSpPr/>
          <p:nvPr/>
        </p:nvSpPr>
        <p:spPr>
          <a:xfrm>
            <a:off x="476672" y="7905328"/>
            <a:ext cx="5904656" cy="89568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C12092-4991-4429-A5A3-BFC91223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32" y="2233265"/>
            <a:ext cx="6050125" cy="153445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700807" y="3233919"/>
            <a:ext cx="4802657" cy="52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42566" y="2872166"/>
            <a:ext cx="451924" cy="27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2-3-4.       </a:t>
            </a:r>
            <a:r>
              <a:rPr lang="ko-KR" altLang="en-US" sz="1600" b="1" spc="-150" dirty="0">
                <a:solidFill>
                  <a:schemeClr val="bg1"/>
                </a:solidFill>
                <a:latin typeface="+mn-ea"/>
                <a:ea typeface="+mn-ea"/>
              </a:rPr>
              <a:t>고객이슈를 관리 </a:t>
            </a:r>
            <a:r>
              <a:rPr lang="en-US" altLang="ko-KR" sz="1600" b="1" spc="-150" dirty="0">
                <a:solidFill>
                  <a:schemeClr val="bg1"/>
                </a:solidFill>
                <a:latin typeface="+mn-ea"/>
                <a:ea typeface="+mn-ea"/>
              </a:rPr>
              <a:t>4/4)</a:t>
            </a:r>
            <a:endParaRPr lang="ko-KR" altLang="en-US" sz="1600" b="1" spc="-1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3195" y="2204018"/>
            <a:ext cx="6133352" cy="1592478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설명선 3(강조선) 16"/>
          <p:cNvSpPr/>
          <p:nvPr/>
        </p:nvSpPr>
        <p:spPr>
          <a:xfrm>
            <a:off x="2426425" y="1784648"/>
            <a:ext cx="3726767" cy="366414"/>
          </a:xfrm>
          <a:prstGeom prst="accentCallout3">
            <a:avLst>
              <a:gd name="adj1" fmla="val 48498"/>
              <a:gd name="adj2" fmla="val -869"/>
              <a:gd name="adj3" fmla="val 52838"/>
              <a:gd name="adj4" fmla="val -21101"/>
              <a:gd name="adj5" fmla="val 176127"/>
              <a:gd name="adj6" fmla="val -24075"/>
              <a:gd name="adj7" fmla="val 360110"/>
              <a:gd name="adj8" fmla="val -1363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직원별로 전체 이슈현황과 진행 상태를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55904" y="4369641"/>
            <a:ext cx="6186991" cy="358392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91650" y="4953000"/>
            <a:ext cx="6111815" cy="2952328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5574042" y="5887120"/>
            <a:ext cx="541049" cy="2095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설명선 3(강조선) 20"/>
          <p:cNvSpPr/>
          <p:nvPr/>
        </p:nvSpPr>
        <p:spPr>
          <a:xfrm>
            <a:off x="836712" y="8027719"/>
            <a:ext cx="4175571" cy="1173754"/>
          </a:xfrm>
          <a:prstGeom prst="accentCallout3">
            <a:avLst>
              <a:gd name="adj1" fmla="val 50780"/>
              <a:gd name="adj2" fmla="val 99852"/>
              <a:gd name="adj3" fmla="val 71700"/>
              <a:gd name="adj4" fmla="val 111662"/>
              <a:gd name="adj5" fmla="val 45152"/>
              <a:gd name="adj6" fmla="val 122959"/>
              <a:gd name="adj7" fmla="val -14211"/>
              <a:gd name="adj8" fmla="val 12111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고객이슈의 해결계획 상태와 결과를 색상으로 확인 가능하다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색상의 표시 기준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 algn="just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해결일이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입력된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 algn="just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노란색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 날짜가 해결목표일 이전이고 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lvl="1" algn="just"/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             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해결일이 없을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 algn="just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빨간색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해결목표일이 지나도록 완료일이 없을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C19BA8-B625-4312-A629-E3BC54195C40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7" name="직사각형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996AF999-D253-4F72-8285-442DEB8BC9DC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54F3B50-233B-4199-80E3-A27CC26D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A1A82FF-FC7E-4E16-90F6-4545F52AE311}"/>
              </a:ext>
            </a:extLst>
          </p:cNvPr>
          <p:cNvSpPr txBox="1"/>
          <p:nvPr/>
        </p:nvSpPr>
        <p:spPr>
          <a:xfrm>
            <a:off x="1146539" y="4533800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리스트를 클릭하면 </a:t>
            </a:r>
            <a:r>
              <a:rPr lang="ko-KR" altLang="en-US" sz="1200" dirty="0" err="1"/>
              <a:t>고객컨택내용</a:t>
            </a:r>
            <a:r>
              <a:rPr lang="ko-KR" altLang="en-US" sz="1200" dirty="0"/>
              <a:t> 리스트를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31" name="아래쪽 화살표 5">
            <a:extLst>
              <a:ext uri="{FF2B5EF4-FFF2-40B4-BE49-F238E27FC236}">
                <a16:creationId xmlns:a16="http://schemas.microsoft.com/office/drawing/2014/main" id="{70FE61AE-775D-4336-8B06-7882C9DEFE5F}"/>
              </a:ext>
            </a:extLst>
          </p:cNvPr>
          <p:cNvSpPr/>
          <p:nvPr/>
        </p:nvSpPr>
        <p:spPr>
          <a:xfrm>
            <a:off x="5266416" y="3164848"/>
            <a:ext cx="404223" cy="132071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57"/>
            <a:ext cx="6873759" cy="9950536"/>
          </a:xfrm>
          <a:prstGeom prst="rect">
            <a:avLst/>
          </a:prstGeom>
        </p:spPr>
      </p:pic>
      <p:sp>
        <p:nvSpPr>
          <p:cNvPr id="385" name="Text Box 9"/>
          <p:cNvSpPr txBox="1">
            <a:spLocks noChangeArrowheads="1"/>
          </p:cNvSpPr>
          <p:nvPr/>
        </p:nvSpPr>
        <p:spPr bwMode="auto">
          <a:xfrm>
            <a:off x="1324905" y="3728864"/>
            <a:ext cx="4206601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u="sng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ko-KR" altLang="en-US" sz="1200" u="none" dirty="0">
                <a:latin typeface="+mn-ea"/>
                <a:ea typeface="+mn-ea"/>
                <a:cs typeface="Arial" charset="0"/>
              </a:rPr>
              <a:t>서울시 동작구 </a:t>
            </a:r>
            <a:r>
              <a:rPr lang="ko-KR" altLang="en-US" sz="1200" u="none" dirty="0" err="1">
                <a:latin typeface="+mn-ea"/>
                <a:ea typeface="+mn-ea"/>
                <a:cs typeface="Arial" charset="0"/>
              </a:rPr>
              <a:t>남부순환로</a:t>
            </a:r>
            <a:r>
              <a:rPr lang="ko-KR" altLang="en-US" sz="1200" u="none" dirty="0">
                <a:latin typeface="+mn-ea"/>
                <a:ea typeface="+mn-ea"/>
                <a:cs typeface="Arial" charset="0"/>
              </a:rPr>
              <a:t> </a:t>
            </a:r>
            <a:r>
              <a:rPr lang="en-US" altLang="ko-KR" sz="1200" u="none" dirty="0">
                <a:latin typeface="+mn-ea"/>
                <a:ea typeface="+mn-ea"/>
                <a:cs typeface="Arial" charset="0"/>
              </a:rPr>
              <a:t>2049(</a:t>
            </a:r>
            <a:r>
              <a:rPr lang="ko-KR" altLang="en-US" sz="1200" u="none" dirty="0">
                <a:latin typeface="+mn-ea"/>
                <a:ea typeface="+mn-ea"/>
                <a:cs typeface="Arial" charset="0"/>
              </a:rPr>
              <a:t>사당동</a:t>
            </a:r>
            <a:r>
              <a:rPr lang="en-US" altLang="ko-KR" sz="1200" u="none" dirty="0">
                <a:latin typeface="+mn-ea"/>
                <a:ea typeface="+mn-ea"/>
                <a:cs typeface="Arial" charset="0"/>
              </a:rPr>
              <a:t>) </a:t>
            </a:r>
            <a:r>
              <a:rPr lang="ko-KR" altLang="en-US" sz="1200" u="none" dirty="0" err="1">
                <a:latin typeface="+mn-ea"/>
                <a:ea typeface="+mn-ea"/>
                <a:cs typeface="Arial" charset="0"/>
              </a:rPr>
              <a:t>네오티스빌딩</a:t>
            </a:r>
            <a:r>
              <a:rPr lang="ko-KR" altLang="en-US" sz="1200" u="none" dirty="0">
                <a:latin typeface="+mn-ea"/>
                <a:ea typeface="+mn-ea"/>
                <a:cs typeface="Arial" charset="0"/>
              </a:rPr>
              <a:t> </a:t>
            </a:r>
            <a:r>
              <a:rPr lang="en-US" altLang="ko-KR" sz="1200" u="none" dirty="0">
                <a:latin typeface="+mn-ea"/>
                <a:ea typeface="+mn-ea"/>
                <a:cs typeface="Arial" charset="0"/>
              </a:rPr>
              <a:t>2</a:t>
            </a:r>
            <a:r>
              <a:rPr lang="ko-KR" altLang="en-US" sz="1200" u="none" dirty="0">
                <a:latin typeface="+mn-ea"/>
                <a:ea typeface="+mn-ea"/>
                <a:cs typeface="Arial" charset="0"/>
              </a:rPr>
              <a:t>층</a:t>
            </a:r>
          </a:p>
          <a:p>
            <a:pPr algn="ctr" eaLnBrk="1" hangingPunct="1">
              <a:lnSpc>
                <a:spcPct val="140000"/>
              </a:lnSpc>
            </a:pPr>
            <a:r>
              <a:rPr lang="en-US" altLang="ko-KR" sz="1200" u="none" dirty="0">
                <a:latin typeface="+mn-ea"/>
                <a:ea typeface="+mn-ea"/>
                <a:cs typeface="Arial" charset="0"/>
              </a:rPr>
              <a:t>(T)02-6676-5500 / (F)02-6676-5599 </a:t>
            </a:r>
          </a:p>
          <a:p>
            <a:pPr algn="ctr" eaLnBrk="1" hangingPunct="1">
              <a:lnSpc>
                <a:spcPct val="140000"/>
              </a:lnSpc>
            </a:pPr>
            <a:r>
              <a:rPr lang="en-US" altLang="ko-KR" sz="1200" u="none" dirty="0">
                <a:latin typeface="+mn-ea"/>
                <a:ea typeface="+mn-ea"/>
                <a:cs typeface="Arial" charset="0"/>
              </a:rPr>
              <a:t> www.unipoint.co.kr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902" y="2251778"/>
            <a:ext cx="5472608" cy="1255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b="1" spc="-150" dirty="0"/>
              <a:t>고객의 성공적인 사업을 위하여</a:t>
            </a:r>
            <a:endParaRPr lang="en-US" altLang="ko-KR" sz="2500" b="1" spc="-150" dirty="0"/>
          </a:p>
          <a:p>
            <a:pPr algn="ctr">
              <a:lnSpc>
                <a:spcPct val="130000"/>
              </a:lnSpc>
            </a:pPr>
            <a:r>
              <a:rPr lang="ko-KR" altLang="en-US" sz="2500" b="1" spc="-150" dirty="0"/>
              <a:t>최선을 다하겠습니다</a:t>
            </a:r>
            <a:r>
              <a:rPr lang="en-US" altLang="ko-KR" sz="2500" b="1" spc="-150" dirty="0"/>
              <a:t>.</a:t>
            </a:r>
            <a:endParaRPr lang="ko-KR" altLang="en-US" sz="2500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81" y="5015667"/>
            <a:ext cx="857250" cy="248010"/>
          </a:xfrm>
          <a:prstGeom prst="rect">
            <a:avLst/>
          </a:prstGeom>
        </p:spPr>
      </p:pic>
      <p:pic>
        <p:nvPicPr>
          <p:cNvPr id="7" name="Picture 2" descr="http://192.168.1.165:30000/image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16496"/>
            <a:ext cx="14859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85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958796" y="1857823"/>
            <a:ext cx="858800" cy="1168446"/>
            <a:chOff x="417220" y="1002513"/>
            <a:chExt cx="809990" cy="116844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17220" y="1002513"/>
              <a:ext cx="809990" cy="1168446"/>
            </a:xfrm>
            <a:prstGeom prst="roundRect">
              <a:avLst>
                <a:gd name="adj" fmla="val 1030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영업대표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04" y="1367415"/>
              <a:ext cx="515983" cy="681165"/>
            </a:xfrm>
            <a:prstGeom prst="rect">
              <a:avLst/>
            </a:prstGeom>
          </p:spPr>
        </p:pic>
      </p:grpSp>
      <p:sp>
        <p:nvSpPr>
          <p:cNvPr id="9" name="모서리가 둥근 직사각형 8"/>
          <p:cNvSpPr/>
          <p:nvPr/>
        </p:nvSpPr>
        <p:spPr>
          <a:xfrm>
            <a:off x="2361592" y="3267625"/>
            <a:ext cx="2088232" cy="761835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고객사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고객개인정보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고객사정보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오늘 방문할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고객사를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364543" y="4336551"/>
            <a:ext cx="2088232" cy="777426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고객사에서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오늘 만나기로 한 고객개인을 고객개인리스트에서 찾아 클릭한다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61592" y="5421068"/>
            <a:ext cx="2088232" cy="58870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만나기로 한 고객의 우리 회사에 대한 호감도를 확인한다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61592" y="6312362"/>
            <a:ext cx="2088232" cy="558855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만나기로 한 고객의 개인정보에 대해 미리 파악한다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17476" y="7169754"/>
            <a:ext cx="2088232" cy="763261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고객사와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영업기회리스트를 확인하기 위해 영업기회 탭으로 이동하여 확인한다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17476" y="8235608"/>
            <a:ext cx="2088232" cy="53894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부분이 해결되지 않았는지 체크리스트 항목에서 확인한다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8" name="아래쪽 화살표 17"/>
          <p:cNvSpPr/>
          <p:nvPr/>
        </p:nvSpPr>
        <p:spPr>
          <a:xfrm>
            <a:off x="3201891" y="3994360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3203674" y="5079046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2171770" y="6831295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3203674" y="5963702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2159480" y="7875688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3186085" y="2909674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486837" y="7185249"/>
            <a:ext cx="2088232" cy="730564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고객사와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이전에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컨택한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이력이 있는지 체크한다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486837" y="8235608"/>
            <a:ext cx="2088232" cy="53894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부분이 해결되지 않았는지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컨택이력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상세 내용을 확인한다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4256713" y="6831295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>
            <a:off x="4233841" y="7875688"/>
            <a:ext cx="404223" cy="4710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EF220D-344F-438B-95A7-302C116613EE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9" name="직사각형 28">
              <a:hlinkClick r:id="rId3" action="ppaction://hlinksldjump"/>
              <a:extLst>
                <a:ext uri="{FF2B5EF4-FFF2-40B4-BE49-F238E27FC236}">
                  <a16:creationId xmlns:a16="http://schemas.microsoft.com/office/drawing/2014/main" id="{DB23C2FE-3005-4105-9D91-607EA102A0F7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5AB6322-E6E0-4F3E-B557-089ADB93E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31" name="Text Box 4">
            <a:extLst>
              <a:ext uri="{FF2B5EF4-FFF2-40B4-BE49-F238E27FC236}">
                <a16:creationId xmlns:a16="http://schemas.microsoft.com/office/drawing/2014/main" id="{5F7F2176-3863-49E7-8F7E-A7CB17C6E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96" y="927514"/>
            <a:ext cx="5472608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2-4. 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영업대표님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고객방문 전에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Seller’s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로 확인하고 가세요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907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2-4-1.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고객정보 조회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(1/6)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8" y="2634700"/>
            <a:ext cx="1485683" cy="24970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68914" y="3679452"/>
            <a:ext cx="1452080" cy="244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35" y="5743602"/>
            <a:ext cx="5549102" cy="1872208"/>
          </a:xfrm>
          <a:prstGeom prst="rect">
            <a:avLst/>
          </a:prstGeom>
        </p:spPr>
      </p:pic>
      <p:sp>
        <p:nvSpPr>
          <p:cNvPr id="6" name="설명선 3(강조선) 5"/>
          <p:cNvSpPr/>
          <p:nvPr/>
        </p:nvSpPr>
        <p:spPr>
          <a:xfrm>
            <a:off x="3789512" y="2811199"/>
            <a:ext cx="2286661" cy="478807"/>
          </a:xfrm>
          <a:prstGeom prst="accentCallout3">
            <a:avLst>
              <a:gd name="adj1" fmla="val 44892"/>
              <a:gd name="adj2" fmla="val 225"/>
              <a:gd name="adj3" fmla="val 81019"/>
              <a:gd name="adj4" fmla="val -9735"/>
              <a:gd name="adj5" fmla="val 161629"/>
              <a:gd name="adj6" fmla="val -15230"/>
              <a:gd name="adj7" fmla="val 207480"/>
              <a:gd name="adj8" fmla="val -3054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및 고객개인정보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고객사정보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페이지로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88721" y="7040905"/>
            <a:ext cx="2128239" cy="281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57338" y="2624136"/>
            <a:ext cx="1485683" cy="2507627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42835" y="5743602"/>
            <a:ext cx="5549102" cy="1872208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설명선 3(강조선) 7"/>
          <p:cNvSpPr/>
          <p:nvPr/>
        </p:nvSpPr>
        <p:spPr>
          <a:xfrm>
            <a:off x="1568914" y="8080976"/>
            <a:ext cx="4043941" cy="792423"/>
          </a:xfrm>
          <a:prstGeom prst="accentCallout3">
            <a:avLst>
              <a:gd name="adj1" fmla="val 47665"/>
              <a:gd name="adj2" fmla="val -923"/>
              <a:gd name="adj3" fmla="val 22426"/>
              <a:gd name="adj4" fmla="val -18428"/>
              <a:gd name="adj5" fmla="val -44983"/>
              <a:gd name="adj6" fmla="val -18106"/>
              <a:gd name="adj7" fmla="val -87735"/>
              <a:gd name="adj8" fmla="val -784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셀러스는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오늘 만날 고객사 및 고객의 정보를 확인 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lnSpc>
                <a:spcPts val="3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just"/>
            <a:r>
              <a:rPr lang="en-US" altLang="ko-KR" sz="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    ex) </a:t>
            </a:r>
            <a:r>
              <a:rPr lang="ko-KR" altLang="en-US" sz="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㈜</a:t>
            </a:r>
            <a:r>
              <a:rPr lang="en-US" altLang="ko-KR" sz="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THE Seller's</a:t>
            </a:r>
            <a:r>
              <a:rPr lang="ko-KR" altLang="en-US" sz="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를 검색하면 상세 페이지로 이동한다</a:t>
            </a:r>
            <a:r>
              <a:rPr lang="en-US" altLang="ko-KR" sz="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등록된 결과가 없으면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등록을 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9AE87D-4AF1-4A56-B9B7-FA3C8486F9E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4" name="직사각형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80DBFAA0-D669-485A-9A0E-5DFA4F11B2FD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EA73722-7360-4A6E-B451-25F50A0DA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467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61" y="2082248"/>
            <a:ext cx="4925711" cy="5103000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2-4-1.     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고객정보 조회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(2/6)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2062" y="6952351"/>
            <a:ext cx="4837346" cy="173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64704" y="2003856"/>
            <a:ext cx="5328592" cy="518139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설명선 3(강조선) 4"/>
          <p:cNvSpPr/>
          <p:nvPr/>
        </p:nvSpPr>
        <p:spPr>
          <a:xfrm>
            <a:off x="3789041" y="7599577"/>
            <a:ext cx="2592288" cy="288032"/>
          </a:xfrm>
          <a:prstGeom prst="accentCallout3">
            <a:avLst>
              <a:gd name="adj1" fmla="val 47308"/>
              <a:gd name="adj2" fmla="val -503"/>
              <a:gd name="adj3" fmla="val 4197"/>
              <a:gd name="adj4" fmla="val -12386"/>
              <a:gd name="adj5" fmla="val -71504"/>
              <a:gd name="adj6" fmla="val -18613"/>
              <a:gd name="adj7" fmla="val -163953"/>
              <a:gd name="adj8" fmla="val -2135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 만날 고객인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최정길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”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을 클릭한다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77" y="5661486"/>
            <a:ext cx="937835" cy="228740"/>
          </a:xfrm>
          <a:prstGeom prst="rect">
            <a:avLst/>
          </a:prstGeom>
        </p:spPr>
      </p:pic>
      <p:sp>
        <p:nvSpPr>
          <p:cNvPr id="11" name="설명선 3(강조선) 10"/>
          <p:cNvSpPr/>
          <p:nvPr/>
        </p:nvSpPr>
        <p:spPr>
          <a:xfrm>
            <a:off x="1924878" y="5517468"/>
            <a:ext cx="2656250" cy="372758"/>
          </a:xfrm>
          <a:prstGeom prst="accentCallout3">
            <a:avLst>
              <a:gd name="adj1" fmla="val 55146"/>
              <a:gd name="adj2" fmla="val 99659"/>
              <a:gd name="adj3" fmla="val 15955"/>
              <a:gd name="adj4" fmla="val 103887"/>
              <a:gd name="adj5" fmla="val -8795"/>
              <a:gd name="adj6" fmla="val 111160"/>
              <a:gd name="adj7" fmla="val 32013"/>
              <a:gd name="adj8" fmla="val 12409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고객개인 리스트 검색을 통해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고객개인을 검색할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49377" y="5661484"/>
            <a:ext cx="937835" cy="228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9695" y="8163743"/>
            <a:ext cx="563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고객사에</a:t>
            </a:r>
            <a:r>
              <a:rPr lang="ko-KR" altLang="en-US" sz="1200" dirty="0"/>
              <a:t> 등록된 고객정보를 권한이 있는 사용자가 해당 </a:t>
            </a:r>
            <a:r>
              <a:rPr lang="ko-KR" altLang="en-US" sz="1200" dirty="0" err="1"/>
              <a:t>고객사와</a:t>
            </a:r>
            <a:r>
              <a:rPr lang="ko-KR" altLang="en-US" sz="1200" dirty="0"/>
              <a:t> 연결된 모든 정보를 통합화면에서 열람할 수 있다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고객사</a:t>
            </a:r>
            <a:r>
              <a:rPr lang="ko-KR" altLang="en-US" sz="1200" dirty="0"/>
              <a:t> 소속의 고객개인 리스트에서 고객개인을 클릭하면 고객개인 정보 페이지로 이동한다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8F7986-499C-4584-B80E-013A0C966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62" y="2409759"/>
            <a:ext cx="5021510" cy="58731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C29221-0069-4E88-889C-82CE65F81BA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5" name="직사각형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F71DA74E-AAF5-48F4-951C-335BFD0AA223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B1DB1A2-24AA-44C0-8E4F-898A46D3F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9032029-C92B-472D-B695-D01D24D9D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95" y="2449197"/>
            <a:ext cx="5021510" cy="4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5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71" y="2288704"/>
            <a:ext cx="5425491" cy="45929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76439" y="6309277"/>
            <a:ext cx="2592387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2-4-1.     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고객정보 조회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(3/6)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6" y="2277161"/>
            <a:ext cx="5396792" cy="23157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8813" y="2174555"/>
            <a:ext cx="5700507" cy="4707084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설명선 3(강조선) 4"/>
          <p:cNvSpPr/>
          <p:nvPr/>
        </p:nvSpPr>
        <p:spPr>
          <a:xfrm>
            <a:off x="1412776" y="7185248"/>
            <a:ext cx="4057363" cy="351942"/>
          </a:xfrm>
          <a:prstGeom prst="accentCallout3">
            <a:avLst>
              <a:gd name="adj1" fmla="val 49564"/>
              <a:gd name="adj2" fmla="val -442"/>
              <a:gd name="adj3" fmla="val -19445"/>
              <a:gd name="adj4" fmla="val -6536"/>
              <a:gd name="adj5" fmla="val -140843"/>
              <a:gd name="adj6" fmla="val -1922"/>
              <a:gd name="adj7" fmla="val -216133"/>
              <a:gd name="adj8" fmla="val 646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호감도를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색상으로 보여주고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 고객의 우리 회사에 대한 호감도를 한 눈에 파악할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56F86B-FFAC-459F-9A0E-2E6412A5AA1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0" name="직사각형 9">
              <a:hlinkClick r:id="rId4" action="ppaction://hlinksldjump"/>
              <a:extLst>
                <a:ext uri="{FF2B5EF4-FFF2-40B4-BE49-F238E27FC236}">
                  <a16:creationId xmlns:a16="http://schemas.microsoft.com/office/drawing/2014/main" id="{7CAD52C4-D53E-40FE-BEBE-92875CA9372A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E7FD2F5-908E-4BC4-AE0F-FF3C4E10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99A274F-C40A-41BF-9D53-05D8BC9CF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81" y="2678056"/>
            <a:ext cx="5371157" cy="4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6" y="6745898"/>
            <a:ext cx="5748356" cy="1526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33BCDB-B5A2-46FD-80F0-490401A3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59" y="6768143"/>
            <a:ext cx="5748356" cy="2663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41" y="2216696"/>
            <a:ext cx="5748085" cy="79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80" y="2216696"/>
            <a:ext cx="5735902" cy="753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168F9-E4F9-4F70-928E-243C7698A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79" y="2567016"/>
            <a:ext cx="5789663" cy="4152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002" y="3512840"/>
            <a:ext cx="5673286" cy="29131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50390" y="2576736"/>
            <a:ext cx="882466" cy="402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2-4-1.     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고객정보 조회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(4/6)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401" y="2158268"/>
            <a:ext cx="5847125" cy="87487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03401" y="3476016"/>
            <a:ext cx="5847125" cy="294993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아래쪽 화살표 4"/>
          <p:cNvSpPr/>
          <p:nvPr/>
        </p:nvSpPr>
        <p:spPr>
          <a:xfrm>
            <a:off x="1489511" y="2985718"/>
            <a:ext cx="404223" cy="7920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3942" y="8486111"/>
            <a:ext cx="581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영업사원이 만나게 될 고객에 대한 개인 정보를 미리 파악하여 미팅을 준비할 수 있다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 이전에 이 고객과 회사와의 </a:t>
            </a:r>
            <a:r>
              <a:rPr lang="ko-KR" altLang="en-US" sz="1200" dirty="0" err="1"/>
              <a:t>컨택이력을</a:t>
            </a:r>
            <a:r>
              <a:rPr lang="ko-KR" altLang="en-US" sz="1200" dirty="0"/>
              <a:t> 미리 열람하여 영업활동에 활용 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99822" y="6742425"/>
            <a:ext cx="5847125" cy="1529725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090424" y="6768143"/>
            <a:ext cx="914639" cy="285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BA9DB1-C56B-4ABB-B3DC-D47A265C17F2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9" name="직사각형 18">
              <a:hlinkClick r:id="rId8" action="ppaction://hlinksldjump"/>
              <a:extLst>
                <a:ext uri="{FF2B5EF4-FFF2-40B4-BE49-F238E27FC236}">
                  <a16:creationId xmlns:a16="http://schemas.microsoft.com/office/drawing/2014/main" id="{F97E9693-3046-4146-ABEB-E72421C06118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84889F-B1CD-4491-A91F-5C25790D7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26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875382" y="2317173"/>
            <a:ext cx="4971313" cy="467940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1" y="2402971"/>
            <a:ext cx="4865440" cy="45418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43" y="6437550"/>
            <a:ext cx="6094629" cy="19033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A3ADC9-5D28-4CD7-AEE2-53592723A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80" y="6421856"/>
            <a:ext cx="6170906" cy="19033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C3F258-9B83-4013-BE0C-C1D84CD0F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18" y="2689392"/>
            <a:ext cx="4865440" cy="4430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8087" y="8517622"/>
            <a:ext cx="602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해당 고객사의 영업기회 리스트에서</a:t>
            </a:r>
            <a:r>
              <a:rPr lang="en-US" altLang="ko-KR" sz="1200" dirty="0"/>
              <a:t> </a:t>
            </a:r>
            <a:r>
              <a:rPr lang="ko-KR" altLang="en-US" sz="1200" dirty="0"/>
              <a:t>연관된 전체 영업기회를 점검한다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체크리스트항목에서 해결항목과 이슈항목을 식별하여 영업 진행 상황을 한 눈에 파악할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2-4-1.     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고객정보 조회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(5/6)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3214" y="6418866"/>
            <a:ext cx="6170906" cy="194453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설명선 3(강조선) 4"/>
          <p:cNvSpPr/>
          <p:nvPr/>
        </p:nvSpPr>
        <p:spPr>
          <a:xfrm>
            <a:off x="2276872" y="1928664"/>
            <a:ext cx="3672408" cy="266779"/>
          </a:xfrm>
          <a:prstGeom prst="accentCallout3">
            <a:avLst>
              <a:gd name="adj1" fmla="val 44827"/>
              <a:gd name="adj2" fmla="val -29"/>
              <a:gd name="adj3" fmla="val 49306"/>
              <a:gd name="adj4" fmla="val -5952"/>
              <a:gd name="adj5" fmla="val 104473"/>
              <a:gd name="adj6" fmla="val -10675"/>
              <a:gd name="adj7" fmla="val 197758"/>
              <a:gd name="adj8" fmla="val -1186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영입기회 탭으로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97500" y="7030608"/>
            <a:ext cx="2139612" cy="1298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309286" y="2711648"/>
            <a:ext cx="563496" cy="370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2388922" y="3075877"/>
            <a:ext cx="404223" cy="349582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1D679E-F038-4D41-9770-5A1C0EFB82C6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2" name="직사각형 21">
              <a:hlinkClick r:id="rId6" action="ppaction://hlinksldjump"/>
              <a:extLst>
                <a:ext uri="{FF2B5EF4-FFF2-40B4-BE49-F238E27FC236}">
                  <a16:creationId xmlns:a16="http://schemas.microsoft.com/office/drawing/2014/main" id="{94DEC2D7-FA83-467A-8B9C-522F0F8559FC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7BAC7CA-88E4-42F7-857C-03E028F33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888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1" y="2402971"/>
            <a:ext cx="4865440" cy="50405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D3B614-D485-4AA3-85CF-969E4C8A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3" y="2763250"/>
            <a:ext cx="4944987" cy="4430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103" y="8193360"/>
            <a:ext cx="595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해당 </a:t>
            </a:r>
            <a:r>
              <a:rPr lang="ko-KR" altLang="en-US" sz="1200" dirty="0" err="1"/>
              <a:t>고객사와의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컨택이력을</a:t>
            </a:r>
            <a:r>
              <a:rPr lang="ko-KR" altLang="en-US" sz="1200" dirty="0"/>
              <a:t> 보여준다</a:t>
            </a:r>
            <a:r>
              <a:rPr lang="en-US" altLang="ko-KR" sz="12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미해결되거나 지연된 것이 무엇인지</a:t>
            </a:r>
            <a:r>
              <a:rPr lang="en-US" altLang="ko-KR" sz="1200" dirty="0"/>
              <a:t>, </a:t>
            </a:r>
            <a:r>
              <a:rPr lang="ko-KR" altLang="en-US" sz="1200" dirty="0"/>
              <a:t>해당 담당자가 누구인지 파악한다</a:t>
            </a:r>
            <a:r>
              <a:rPr lang="en-US" altLang="ko-KR" sz="1200" dirty="0"/>
              <a:t>.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2-4-1.     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고객정보 조회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(6/6)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395" y="5964223"/>
            <a:ext cx="937835" cy="22874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75382" y="2317173"/>
            <a:ext cx="4971313" cy="467940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17031" y="2762799"/>
            <a:ext cx="563496" cy="370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387406-4A22-42C8-8877-3C1F258274F1}"/>
              </a:ext>
            </a:extLst>
          </p:cNvPr>
          <p:cNvGrpSpPr/>
          <p:nvPr/>
        </p:nvGrpSpPr>
        <p:grpSpPr>
          <a:xfrm>
            <a:off x="404671" y="6461736"/>
            <a:ext cx="6094070" cy="1227564"/>
            <a:chOff x="399327" y="6450161"/>
            <a:chExt cx="6094070" cy="122756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594" y="6450161"/>
              <a:ext cx="6079803" cy="122756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D94185-90FF-4B55-B203-2E77BD1C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327" y="6462272"/>
              <a:ext cx="6080511" cy="99712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CA0A74-1F77-4529-BF4B-BC9F0B2C9FDE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2" name="직사각형 21">
              <a:hlinkClick r:id="rId7" action="ppaction://hlinksldjump"/>
              <a:extLst>
                <a:ext uri="{FF2B5EF4-FFF2-40B4-BE49-F238E27FC236}">
                  <a16:creationId xmlns:a16="http://schemas.microsoft.com/office/drawing/2014/main" id="{1F8F6C77-C9FD-44B1-87AD-88C6BA938436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EB1DC76-7FFC-4315-ACCB-C4F1E0C69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5" name="설명선 3(강조선) 4"/>
          <p:cNvSpPr/>
          <p:nvPr/>
        </p:nvSpPr>
        <p:spPr>
          <a:xfrm>
            <a:off x="2276872" y="1928664"/>
            <a:ext cx="3744416" cy="265573"/>
          </a:xfrm>
          <a:prstGeom prst="accentCallout3">
            <a:avLst>
              <a:gd name="adj1" fmla="val 44928"/>
              <a:gd name="adj2" fmla="val -322"/>
              <a:gd name="adj3" fmla="val 49306"/>
              <a:gd name="adj4" fmla="val -5952"/>
              <a:gd name="adj5" fmla="val 91180"/>
              <a:gd name="adj6" fmla="val -9388"/>
              <a:gd name="adj7" fmla="val 170929"/>
              <a:gd name="adj8" fmla="val -1091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컨택이력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탭으로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0805" y="6431436"/>
            <a:ext cx="6102592" cy="1257864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3796667" y="3151771"/>
            <a:ext cx="404223" cy="34574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866159" y="6989283"/>
            <a:ext cx="587170" cy="462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784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3595" y="2518156"/>
            <a:ext cx="858800" cy="1168446"/>
            <a:chOff x="417220" y="1002513"/>
            <a:chExt cx="809990" cy="1168446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17220" y="1002513"/>
              <a:ext cx="809990" cy="1168446"/>
            </a:xfrm>
            <a:prstGeom prst="roundRect">
              <a:avLst>
                <a:gd name="adj" fmla="val 1030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영업대표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04" y="1367415"/>
              <a:ext cx="515983" cy="681165"/>
            </a:xfrm>
            <a:prstGeom prst="rect">
              <a:avLst/>
            </a:prstGeom>
          </p:spPr>
        </p:pic>
      </p:grpSp>
      <p:sp>
        <p:nvSpPr>
          <p:cNvPr id="5" name="모서리가 둥근 직사각형 4"/>
          <p:cNvSpPr/>
          <p:nvPr/>
        </p:nvSpPr>
        <p:spPr>
          <a:xfrm>
            <a:off x="2348880" y="4086804"/>
            <a:ext cx="2088232" cy="592066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고객영업활동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고객컨택내용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페이지로 이동한다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348880" y="5121638"/>
            <a:ext cx="2088232" cy="542465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고객컨택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대시보드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페이지를 확인한다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348880" y="6106871"/>
            <a:ext cx="2088232" cy="58870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고객을 만나고 온 뒤에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컨택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내용을 작성한다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6" name="아래쪽 화살표 15"/>
          <p:cNvSpPr/>
          <p:nvPr/>
        </p:nvSpPr>
        <p:spPr>
          <a:xfrm>
            <a:off x="3190883" y="3620577"/>
            <a:ext cx="404223" cy="5136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692696" y="920552"/>
            <a:ext cx="4966993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2-5.     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영업대표님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고객방문 후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Seller’s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에 기록하세요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.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3190883" y="4632736"/>
            <a:ext cx="404223" cy="5136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3159055" y="5646363"/>
            <a:ext cx="404223" cy="5136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35F7E1-85CB-45E1-B9A4-1BA48F72A8A0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3" name="직사각형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CEFAFC86-3C8F-4CA1-A6B1-14E0F09C6774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AC36EF9-A03E-4BD9-BD3F-60974EC5D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084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FE1B98-C8F9-4922-B0C4-E9232848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93" y="5512156"/>
            <a:ext cx="5910057" cy="18890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8" y="2072680"/>
            <a:ext cx="1981200" cy="2971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14157" y="4040474"/>
            <a:ext cx="1623736" cy="336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2-5-1.     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고객컨택내용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(1/3)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5893" y="5462452"/>
            <a:ext cx="1060899" cy="320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55639" y="2082826"/>
            <a:ext cx="1981200" cy="2961654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47222" y="5412747"/>
            <a:ext cx="6007400" cy="1988475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설명선 3(강조선) 3"/>
          <p:cNvSpPr/>
          <p:nvPr/>
        </p:nvSpPr>
        <p:spPr>
          <a:xfrm>
            <a:off x="3085891" y="3584848"/>
            <a:ext cx="1999293" cy="295920"/>
          </a:xfrm>
          <a:prstGeom prst="accentCallout3">
            <a:avLst>
              <a:gd name="adj1" fmla="val 50661"/>
              <a:gd name="adj2" fmla="val -518"/>
              <a:gd name="adj3" fmla="val 44986"/>
              <a:gd name="adj4" fmla="val -9735"/>
              <a:gd name="adj5" fmla="val 124149"/>
              <a:gd name="adj6" fmla="val -17531"/>
              <a:gd name="adj7" fmla="val 201531"/>
              <a:gd name="adj8" fmla="val -3064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고객컨택내용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페이지로 이동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설명선 3(강조선) 12"/>
          <p:cNvSpPr/>
          <p:nvPr/>
        </p:nvSpPr>
        <p:spPr>
          <a:xfrm>
            <a:off x="2276872" y="5210189"/>
            <a:ext cx="2150528" cy="252263"/>
          </a:xfrm>
          <a:prstGeom prst="accentCallout3">
            <a:avLst>
              <a:gd name="adj1" fmla="val 46108"/>
              <a:gd name="adj2" fmla="val -393"/>
              <a:gd name="adj3" fmla="val -9701"/>
              <a:gd name="adj4" fmla="val -12002"/>
              <a:gd name="adj5" fmla="val 2692"/>
              <a:gd name="adj6" fmla="val -23423"/>
              <a:gd name="adj7" fmla="val 130567"/>
              <a:gd name="adj8" fmla="val -3157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개인별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고객사별 탭으로 분류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5893" y="6148230"/>
            <a:ext cx="5910057" cy="125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8" name="설명선 3(강조선) 7"/>
          <p:cNvSpPr/>
          <p:nvPr/>
        </p:nvSpPr>
        <p:spPr>
          <a:xfrm>
            <a:off x="2150452" y="7833319"/>
            <a:ext cx="3510796" cy="361089"/>
          </a:xfrm>
          <a:prstGeom prst="accentCallout3">
            <a:avLst>
              <a:gd name="adj1" fmla="val 43982"/>
              <a:gd name="adj2" fmla="val 225"/>
              <a:gd name="adj3" fmla="val 28935"/>
              <a:gd name="adj4" fmla="val -9735"/>
              <a:gd name="adj5" fmla="val -48555"/>
              <a:gd name="adj6" fmla="val -18907"/>
              <a:gd name="adj7" fmla="val -111360"/>
              <a:gd name="adj8" fmla="val -1945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영업조직별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컨택방법별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현황을 확인 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숫자를 클릭하면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해당 페이지로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AE7FB7-7AB2-4241-A92B-DC17F4DB5302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7" name="직사각형 16">
              <a:hlinkClick r:id="rId4" action="ppaction://hlinksldjump"/>
              <a:extLst>
                <a:ext uri="{FF2B5EF4-FFF2-40B4-BE49-F238E27FC236}">
                  <a16:creationId xmlns:a16="http://schemas.microsoft.com/office/drawing/2014/main" id="{5509FD50-1BF7-45BD-B2BE-E8B94C13ED90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00DB1A6-0D48-4B3A-A2B3-8B12FE79E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29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9050379-2766-4292-A8CD-CCFCDB03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0" y="2216430"/>
            <a:ext cx="5910057" cy="18890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92" y="5485850"/>
            <a:ext cx="5826948" cy="22132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030584" y="2504728"/>
            <a:ext cx="51519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6753" y="5064427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리스트를 클릭하면 </a:t>
            </a:r>
            <a:r>
              <a:rPr lang="ko-KR" altLang="en-US" sz="1200" dirty="0" err="1"/>
              <a:t>고객컨택내용</a:t>
            </a:r>
            <a:r>
              <a:rPr lang="ko-KR" altLang="en-US" sz="1200" dirty="0"/>
              <a:t> 리스트를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2-5-1.      </a:t>
            </a:r>
            <a:r>
              <a:rPr lang="ko-KR" altLang="en-US" sz="1600" b="1" spc="-150" dirty="0" err="1">
                <a:solidFill>
                  <a:schemeClr val="bg1"/>
                </a:solidFill>
                <a:ea typeface="맑은 고딕" panose="020B0503020000020004" pitchFamily="50" charset="-127"/>
              </a:rPr>
              <a:t>고객컨택내용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(2/3)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45776" y="6211696"/>
            <a:ext cx="375869" cy="1460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설명선 3(강조선) 12"/>
          <p:cNvSpPr/>
          <p:nvPr/>
        </p:nvSpPr>
        <p:spPr>
          <a:xfrm>
            <a:off x="908720" y="7972189"/>
            <a:ext cx="4121864" cy="941251"/>
          </a:xfrm>
          <a:prstGeom prst="accentCallout3">
            <a:avLst>
              <a:gd name="adj1" fmla="val 48780"/>
              <a:gd name="adj2" fmla="val 100674"/>
              <a:gd name="adj3" fmla="val 46460"/>
              <a:gd name="adj4" fmla="val 109159"/>
              <a:gd name="adj5" fmla="val 12762"/>
              <a:gd name="adj6" fmla="val 116680"/>
              <a:gd name="adj7" fmla="val -29351"/>
              <a:gd name="adj8" fmla="val 11709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액션상태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(Follow-Up Action)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를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색상의 표시 기준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실제완료일이 입력된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노란색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실제완료일이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빈값이고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완료목표일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현재 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빨간색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실제완료일이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빈값이고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완료목표일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현재 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공   란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Follow-Up Action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 없을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262" y="2182223"/>
            <a:ext cx="6034837" cy="199809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28261" y="5457056"/>
            <a:ext cx="6034838" cy="224206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5086068" y="2804773"/>
            <a:ext cx="404223" cy="214402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2185" y="4953000"/>
            <a:ext cx="6173160" cy="295232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DD3D609-2FB9-4836-87B0-89B33CAB4E70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9" name="직사각형 18">
              <a:hlinkClick r:id="rId4" action="ppaction://hlinksldjump"/>
              <a:extLst>
                <a:ext uri="{FF2B5EF4-FFF2-40B4-BE49-F238E27FC236}">
                  <a16:creationId xmlns:a16="http://schemas.microsoft.com/office/drawing/2014/main" id="{8EB2C8DE-8EAF-4319-A082-55F403BBB713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8150412-D19C-46C0-A424-33E4ECDF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87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298910"/>
              </p:ext>
            </p:extLst>
          </p:nvPr>
        </p:nvGraphicFramePr>
        <p:xfrm>
          <a:off x="404664" y="1496616"/>
          <a:ext cx="6048672" cy="8477366"/>
        </p:xfrm>
        <a:graphic>
          <a:graphicData uri="http://schemas.openxmlformats.org/drawingml/2006/table">
            <a:tbl>
              <a:tblPr/>
              <a:tblGrid>
                <a:gridCol w="6048672">
                  <a:extLst>
                    <a:ext uri="{9D8B030D-6E8A-4147-A177-3AD203B41FA5}">
                      <a16:colId xmlns:a16="http://schemas.microsoft.com/office/drawing/2014/main" val="137622900"/>
                    </a:ext>
                  </a:extLst>
                </a:gridCol>
              </a:tblGrid>
              <a:tr h="3397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" action="ppaction://hlinksldjump"/>
                        </a:rPr>
                        <a:t>1. </a:t>
                      </a:r>
                      <a:r>
                        <a:rPr lang="ko-KR" altLang="en-US" sz="14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" action="ppaction://hlinksldjump"/>
                        </a:rPr>
                        <a:t>셀러스</a:t>
                      </a:r>
                      <a:r>
                        <a:rPr lang="ko-KR" altLang="en-US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" action="ppaction://hlinksldjump"/>
                        </a:rPr>
                        <a:t> 개요</a:t>
                      </a:r>
                      <a:endParaRPr lang="ko-KR" alt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489603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377592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구조도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462672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및 기능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092421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398236"/>
                  </a:ext>
                </a:extLst>
              </a:tr>
              <a:tr h="3397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" action="ppaction://hlinksldjump"/>
                        </a:rPr>
                        <a:t>2. Quick Start</a:t>
                      </a:r>
                      <a:endParaRPr 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320450"/>
                  </a:ext>
                </a:extLst>
              </a:tr>
              <a:tr h="339766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646760"/>
                  </a:ext>
                </a:extLst>
              </a:tr>
              <a:tr h="3397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 action="ppaction://hlinksldjump"/>
                        </a:rPr>
                        <a:t>3. </a:t>
                      </a:r>
                      <a:r>
                        <a:rPr lang="ko-KR" altLang="en-US" sz="14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 action="ppaction://hlinksldjump"/>
                        </a:rPr>
                        <a:t>메인화면</a:t>
                      </a:r>
                      <a:endParaRPr lang="ko-KR" alt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080233"/>
                  </a:ext>
                </a:extLst>
              </a:tr>
              <a:tr h="33976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개요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595424"/>
                  </a:ext>
                </a:extLst>
              </a:tr>
              <a:tr h="33976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086013"/>
                  </a:ext>
                </a:extLst>
              </a:tr>
              <a:tr h="260068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667543"/>
                  </a:ext>
                </a:extLst>
              </a:tr>
              <a:tr h="3397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 action="ppaction://hlinksldjump"/>
                        </a:rPr>
                        <a:t>4. </a:t>
                      </a:r>
                      <a:r>
                        <a:rPr lang="ko-KR" altLang="en-US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 action="ppaction://hlinksldjump"/>
                        </a:rPr>
                        <a:t>고객사 및 고객개인정보</a:t>
                      </a:r>
                      <a:endParaRPr lang="ko-KR" alt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886048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개요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631075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고객사정보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13181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고객개인정보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670607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476355"/>
                  </a:ext>
                </a:extLst>
              </a:tr>
              <a:tr h="3397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 action="ppaction://hlinksldjump"/>
                        </a:rPr>
                        <a:t>5.  </a:t>
                      </a:r>
                      <a:r>
                        <a:rPr lang="ko-KR" altLang="en-US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 action="ppaction://hlinksldjump"/>
                        </a:rPr>
                        <a:t>고객 영업활동</a:t>
                      </a:r>
                      <a:endParaRPr lang="ko-KR" alt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926992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개요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684883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고객컨택내용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988392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영업기회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620995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잠재영업기회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990830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347386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 action="ppaction://hlinksldjump"/>
                        </a:rPr>
                        <a:t>6. </a:t>
                      </a:r>
                      <a:r>
                        <a:rPr lang="ko-KR" altLang="en-US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 action="ppaction://hlinksldjump"/>
                        </a:rPr>
                        <a:t>고객만족</a:t>
                      </a:r>
                      <a:endParaRPr lang="ko-KR" alt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903355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개요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714574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고객이슈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0202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6.3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고객만족도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177986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6.4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서비스프로젝트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71688"/>
                  </a:ext>
                </a:extLst>
              </a:tr>
              <a:tr h="289430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183858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9765FC9-2F11-4AA7-B29F-F121C3BDD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44438"/>
              </p:ext>
            </p:extLst>
          </p:nvPr>
        </p:nvGraphicFramePr>
        <p:xfrm>
          <a:off x="3717032" y="1496616"/>
          <a:ext cx="4791721" cy="7840229"/>
        </p:xfrm>
        <a:graphic>
          <a:graphicData uri="http://schemas.openxmlformats.org/drawingml/2006/table">
            <a:tbl>
              <a:tblPr/>
              <a:tblGrid>
                <a:gridCol w="4791721">
                  <a:extLst>
                    <a:ext uri="{9D8B030D-6E8A-4147-A177-3AD203B41FA5}">
                      <a16:colId xmlns:a16="http://schemas.microsoft.com/office/drawing/2014/main" val="898602172"/>
                    </a:ext>
                  </a:extLst>
                </a:gridCol>
              </a:tblGrid>
              <a:tr h="3013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 action="ppaction://hlinksldjump"/>
                        </a:rPr>
                        <a:t>7. </a:t>
                      </a:r>
                      <a:r>
                        <a:rPr lang="ko-KR" altLang="en-US" sz="14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 action="ppaction://hlinksldjump"/>
                        </a:rPr>
                        <a:t>파트너사협업관리</a:t>
                      </a:r>
                      <a:endParaRPr lang="ko-KR" alt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207471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개요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489743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파트너사협업관리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발굴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교육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협업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057683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파트너사 정보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716217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파트너사 개인정보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93031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63616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 action="ppaction://hlinksldjump"/>
                        </a:rPr>
                        <a:t>8. </a:t>
                      </a:r>
                      <a:r>
                        <a:rPr lang="ko-KR" altLang="en-US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 action="ppaction://hlinksldjump"/>
                        </a:rPr>
                        <a:t>성과관리</a:t>
                      </a:r>
                      <a:endParaRPr lang="ko-KR" alt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241514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개요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206506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8.2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성과관리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184159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생산성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272806"/>
                  </a:ext>
                </a:extLst>
              </a:tr>
              <a:tr h="34966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정보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197856"/>
                  </a:ext>
                </a:extLst>
              </a:tr>
              <a:tr h="34568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8.5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보고서 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89942"/>
                  </a:ext>
                </a:extLst>
              </a:tr>
              <a:tr h="345684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629341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 action="ppaction://hlinksldjump"/>
                        </a:rPr>
                        <a:t>9. </a:t>
                      </a:r>
                      <a:r>
                        <a:rPr lang="ko-KR" altLang="en-US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 action="ppaction://hlinksldjump"/>
                        </a:rPr>
                        <a:t>사업전략</a:t>
                      </a:r>
                      <a:endParaRPr lang="ko-KR" alt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848629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9.1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 개요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830414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부문별 전략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430638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고객별 전략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537887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전략프로젝트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697447"/>
                  </a:ext>
                </a:extLst>
              </a:tr>
              <a:tr h="292016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637288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 action="ppaction://hlinksldjump"/>
                        </a:rPr>
                        <a:t>10. </a:t>
                      </a:r>
                      <a:r>
                        <a:rPr lang="ko-KR" altLang="en-US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 action="ppaction://hlinksldjump"/>
                        </a:rPr>
                        <a:t>일정관리</a:t>
                      </a:r>
                      <a:endParaRPr lang="ko-KR" altLang="en-US" sz="1400" b="1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030105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10.1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 개요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462944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일정관리</a:t>
                      </a: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603625"/>
                  </a:ext>
                </a:extLst>
              </a:tr>
              <a:tr h="267178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519970"/>
                  </a:ext>
                </a:extLst>
              </a:tr>
              <a:tr h="32467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sng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hlinkClick r:id="rId12" action="ppaction://hlinksldjump"/>
                        </a:rPr>
                        <a:t>11. </a:t>
                      </a:r>
                      <a:r>
                        <a:rPr lang="ko-KR" altLang="en-US" sz="1400" b="1" i="0" u="sng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  <a:hlinkClick r:id="rId12" action="ppaction://hlinksldjump"/>
                        </a:rPr>
                        <a:t>설정</a:t>
                      </a:r>
                      <a:endParaRPr lang="ko-KR" altLang="en-US" sz="1400" b="1" i="0" u="sng" strike="noStrike" kern="120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801597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11.1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 개요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886282"/>
                  </a:ext>
                </a:extLst>
              </a:tr>
              <a:tr h="30139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11.2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 설정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83" marR="9383" marT="93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82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165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4354B0B-1151-415F-93C1-1FEA03A5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63" y="2983194"/>
            <a:ext cx="5786054" cy="1829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26267C-1090-4069-92B6-6E39F2AC3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7" y="4664400"/>
            <a:ext cx="5864540" cy="36009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77" y="2262189"/>
            <a:ext cx="5826948" cy="221326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2571" y="2135755"/>
            <a:ext cx="5955390" cy="233970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89217" y="3176870"/>
            <a:ext cx="5757160" cy="144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설명선 3(강조선) 13"/>
          <p:cNvSpPr/>
          <p:nvPr/>
        </p:nvSpPr>
        <p:spPr>
          <a:xfrm>
            <a:off x="3181793" y="8172842"/>
            <a:ext cx="2843671" cy="397294"/>
          </a:xfrm>
          <a:prstGeom prst="accentCallout3">
            <a:avLst>
              <a:gd name="adj1" fmla="val 44445"/>
              <a:gd name="adj2" fmla="val -807"/>
              <a:gd name="adj3" fmla="val 86469"/>
              <a:gd name="adj4" fmla="val -11740"/>
              <a:gd name="adj5" fmla="val 51135"/>
              <a:gd name="adj6" fmla="val -19986"/>
              <a:gd name="adj7" fmla="val -68678"/>
              <a:gd name="adj8" fmla="val -2361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컨택목적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방법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컨택일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등의 내용을 작성 또는 수정한다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2-5-1.     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고객컨택내용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(3/3)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33256" y="2732185"/>
            <a:ext cx="584417" cy="189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2571" y="4601892"/>
            <a:ext cx="5953241" cy="373609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설명선 3(강조선) 15"/>
          <p:cNvSpPr/>
          <p:nvPr/>
        </p:nvSpPr>
        <p:spPr>
          <a:xfrm>
            <a:off x="3201610" y="6738320"/>
            <a:ext cx="3683773" cy="1097345"/>
          </a:xfrm>
          <a:prstGeom prst="accentCallout3">
            <a:avLst>
              <a:gd name="adj1" fmla="val 44445"/>
              <a:gd name="adj2" fmla="val -807"/>
              <a:gd name="adj3" fmla="val 44561"/>
              <a:gd name="adj4" fmla="val -16753"/>
              <a:gd name="adj5" fmla="val 17742"/>
              <a:gd name="adj6" fmla="val -24462"/>
              <a:gd name="adj7" fmla="val -23782"/>
              <a:gd name="adj8" fmla="val -25123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컨택일자와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시간을 선택하면 자기의 캘린더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일정이 잡힌다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고객명은 자동완성 기능이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628650" lvl="1" indent="-171450" algn="just">
              <a:buFont typeface="Wingdings" panose="05000000000000000000" pitchFamily="2" charset="2"/>
              <a:buChar char="ü"/>
            </a:pPr>
            <a:r>
              <a:rPr lang="ko-KR" altLang="en-US" sz="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두 글자 이상 입력하면 검색결과 표시</a:t>
            </a:r>
            <a:endParaRPr lang="en-US" altLang="ko-KR" sz="8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 algn="just">
              <a:buFont typeface="Wingdings" panose="05000000000000000000" pitchFamily="2" charset="2"/>
              <a:buChar char="ü"/>
            </a:pPr>
            <a:r>
              <a:rPr lang="ko-KR" altLang="en-US" sz="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결과 목록에서 클릭하면 선택된 고객사 또는 고객명이 자동으로 입력된다</a:t>
            </a:r>
            <a:r>
              <a:rPr lang="en-US" altLang="ko-KR" sz="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628650" lvl="1" indent="-171450" algn="just">
              <a:buFont typeface="Wingdings" panose="05000000000000000000" pitchFamily="2" charset="2"/>
              <a:buChar char="ü"/>
            </a:pPr>
            <a:r>
              <a:rPr lang="ko-KR" altLang="en-US" sz="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고객명은 복수입력이 가능하다</a:t>
            </a:r>
            <a:r>
              <a:rPr lang="en-US" altLang="ko-KR" sz="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720" y="8745905"/>
            <a:ext cx="595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영업대표는 고객만남을 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컨택내용을</a:t>
            </a:r>
            <a:r>
              <a:rPr lang="ko-KR" altLang="en-US" sz="1200" dirty="0"/>
              <a:t> 작성한다</a:t>
            </a:r>
            <a:r>
              <a:rPr lang="en-US" altLang="ko-KR" sz="12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저장 후에는 수정할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509935" y="3327690"/>
            <a:ext cx="404223" cy="154680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128B4A-A20C-473B-BE5F-B444D2178176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3" name="직사각형 22">
              <a:hlinkClick r:id="rId5" action="ppaction://hlinksldjump"/>
              <a:extLst>
                <a:ext uri="{FF2B5EF4-FFF2-40B4-BE49-F238E27FC236}">
                  <a16:creationId xmlns:a16="http://schemas.microsoft.com/office/drawing/2014/main" id="{4B1D26D7-8AD2-42CA-9E12-FDA3744FC730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BAC5084-30A1-4EF3-A048-23AA1C60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FC0284-5617-4C60-8A5E-839930C42BC6}"/>
              </a:ext>
            </a:extLst>
          </p:cNvPr>
          <p:cNvSpPr/>
          <p:nvPr/>
        </p:nvSpPr>
        <p:spPr>
          <a:xfrm>
            <a:off x="1615356" y="5901563"/>
            <a:ext cx="4396664" cy="585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946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92696" y="920552"/>
            <a:ext cx="4752528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2-6.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영업대표님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잠재영업기회를 영업기회로 만드세요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963595" y="2518156"/>
            <a:ext cx="858800" cy="1168446"/>
            <a:chOff x="417220" y="1002513"/>
            <a:chExt cx="809990" cy="116844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17220" y="1002513"/>
              <a:ext cx="809990" cy="1168446"/>
            </a:xfrm>
            <a:prstGeom prst="roundRect">
              <a:avLst>
                <a:gd name="adj" fmla="val 1030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영업대표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04" y="1367415"/>
              <a:ext cx="515983" cy="681165"/>
            </a:xfrm>
            <a:prstGeom prst="rect">
              <a:avLst/>
            </a:prstGeom>
          </p:spPr>
        </p:pic>
      </p:grpSp>
      <p:sp>
        <p:nvSpPr>
          <p:cNvPr id="6" name="모서리가 둥근 직사각형 5"/>
          <p:cNvSpPr/>
          <p:nvPr/>
        </p:nvSpPr>
        <p:spPr>
          <a:xfrm>
            <a:off x="2348880" y="4086804"/>
            <a:ext cx="2088232" cy="592066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고객영업활동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잠재영업기회 페이지로 이동한다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348880" y="5121638"/>
            <a:ext cx="2088232" cy="542465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잠재영업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대시보드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페이지를 확인한다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348880" y="6106871"/>
            <a:ext cx="2088232" cy="58870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컨택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후 상황이 좋아졌다면 잠재영업기회로 등록한다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3190883" y="3620577"/>
            <a:ext cx="404223" cy="5136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3190883" y="4632736"/>
            <a:ext cx="404223" cy="5136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3170930" y="5646363"/>
            <a:ext cx="404223" cy="5136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48878" y="7136508"/>
            <a:ext cx="2088232" cy="76882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또는 기존 잠재영업기회에서 영업기회로의 전환 시점을 수정할 수 있다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3164603" y="6653185"/>
            <a:ext cx="404223" cy="5136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D1B317-6613-488B-AE74-4E5B384653B5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5" name="직사각형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F0450F27-A044-4648-AB82-FFDC3C51DC08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1296307-9E06-48D8-8159-3EAEB18E0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976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4" y="5162258"/>
            <a:ext cx="6186052" cy="17486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5" y="1809750"/>
            <a:ext cx="1981200" cy="28289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14157" y="4383479"/>
            <a:ext cx="1623736" cy="234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47376" y="6249144"/>
            <a:ext cx="4869171" cy="661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8" name="설명선 3(강조선) 7"/>
          <p:cNvSpPr/>
          <p:nvPr/>
        </p:nvSpPr>
        <p:spPr>
          <a:xfrm>
            <a:off x="2852489" y="7390951"/>
            <a:ext cx="2286661" cy="600040"/>
          </a:xfrm>
          <a:prstGeom prst="accentCallout3">
            <a:avLst>
              <a:gd name="adj1" fmla="val 48298"/>
              <a:gd name="adj2" fmla="val -813"/>
              <a:gd name="adj3" fmla="val 28935"/>
              <a:gd name="adj4" fmla="val -14928"/>
              <a:gd name="adj5" fmla="val -8601"/>
              <a:gd name="adj6" fmla="val -26302"/>
              <a:gd name="adj7" fmla="val -65038"/>
              <a:gd name="adj8" fmla="val -2591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잠재영업기회 전체와 전환된 건수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Overdue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등을 확인할 수 있는 대시보드 이다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2-6-1.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잠재영업기회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(1/3)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6672" y="5601072"/>
            <a:ext cx="86409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12" name="설명선 3(강조선) 11"/>
          <p:cNvSpPr/>
          <p:nvPr/>
        </p:nvSpPr>
        <p:spPr>
          <a:xfrm>
            <a:off x="2132857" y="5333236"/>
            <a:ext cx="2088232" cy="320317"/>
          </a:xfrm>
          <a:prstGeom prst="accentCallout3">
            <a:avLst>
              <a:gd name="adj1" fmla="val 48522"/>
              <a:gd name="adj2" fmla="val -442"/>
              <a:gd name="adj3" fmla="val 7126"/>
              <a:gd name="adj4" fmla="val -11216"/>
              <a:gd name="adj5" fmla="val 5504"/>
              <a:gd name="adj6" fmla="val -25559"/>
              <a:gd name="adj7" fmla="val 102682"/>
              <a:gd name="adj8" fmla="val -3651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개인별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고객사별 탭으로 분류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7970" y="1795092"/>
            <a:ext cx="2001360" cy="285622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설명선 3(강조선) 3"/>
          <p:cNvSpPr/>
          <p:nvPr/>
        </p:nvSpPr>
        <p:spPr>
          <a:xfrm>
            <a:off x="3117891" y="3884578"/>
            <a:ext cx="2021259" cy="276334"/>
          </a:xfrm>
          <a:prstGeom prst="accentCallout3">
            <a:avLst>
              <a:gd name="adj1" fmla="val 44058"/>
              <a:gd name="adj2" fmla="val 89"/>
              <a:gd name="adj3" fmla="val 28934"/>
              <a:gd name="adj4" fmla="val -14435"/>
              <a:gd name="adj5" fmla="val 120105"/>
              <a:gd name="adj6" fmla="val -18099"/>
              <a:gd name="adj7" fmla="val 194328"/>
              <a:gd name="adj8" fmla="val -30644"/>
            </a:avLst>
          </a:prstGeom>
          <a:solidFill>
            <a:schemeClr val="bg1"/>
          </a:solidFill>
          <a:ln w="6350">
            <a:solidFill>
              <a:schemeClr val="bg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잠재영업기회 페이지로 이동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0390" y="5162258"/>
            <a:ext cx="6174476" cy="181385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B925AB-30AE-4969-84DA-4501CA287E52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6" name="직사각형 15">
              <a:hlinkClick r:id="rId4" action="ppaction://hlinksldjump"/>
              <a:extLst>
                <a:ext uri="{FF2B5EF4-FFF2-40B4-BE49-F238E27FC236}">
                  <a16:creationId xmlns:a16="http://schemas.microsoft.com/office/drawing/2014/main" id="{CF9BC4BC-BE0F-417D-A616-1F7110B971FD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F5C2953-206B-450B-93F1-D2596E7B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000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1" y="4498030"/>
            <a:ext cx="5578269" cy="16106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13E0039-87F4-402C-A086-6FB9D8F75B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9636" t="55398" r="33893" b="-325"/>
          <a:stretch/>
        </p:blipFill>
        <p:spPr>
          <a:xfrm>
            <a:off x="1772816" y="5385048"/>
            <a:ext cx="2592288" cy="7236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12" y="2194509"/>
            <a:ext cx="6075328" cy="16904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518870" y="2909233"/>
            <a:ext cx="421328" cy="274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776" y="8904452"/>
            <a:ext cx="6086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잠재영업기회 전체 리스트를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59019" y="5305264"/>
            <a:ext cx="3274037" cy="223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2-6-2.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잠재영업기회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(2/3)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00311" y="5181409"/>
            <a:ext cx="316080" cy="93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설명선 3(강조선) 16"/>
          <p:cNvSpPr/>
          <p:nvPr/>
        </p:nvSpPr>
        <p:spPr>
          <a:xfrm>
            <a:off x="339006" y="6806638"/>
            <a:ext cx="4296598" cy="951375"/>
          </a:xfrm>
          <a:prstGeom prst="accentCallout3">
            <a:avLst>
              <a:gd name="adj1" fmla="val 48043"/>
              <a:gd name="adj2" fmla="val 99967"/>
              <a:gd name="adj3" fmla="val 46924"/>
              <a:gd name="adj4" fmla="val 114942"/>
              <a:gd name="adj5" fmla="val 14296"/>
              <a:gd name="adj6" fmla="val 120886"/>
              <a:gd name="adj7" fmla="val -78230"/>
              <a:gd name="adj8" fmla="val 12538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계획상태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(Action Plan)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를 색으로 보여준다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색상의 표시 기준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실제 완료일이 입력된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노란색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실제완료일이 빈 값이고 해결목표일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 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빨간색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실제완료일이 빈 값이고 해결목표일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 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공   란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Action Plan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 없는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6718" y="2158327"/>
            <a:ext cx="6123322" cy="1760080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8681" y="4097349"/>
            <a:ext cx="5832648" cy="2060384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설명선 3(강조선) 11"/>
          <p:cNvSpPr/>
          <p:nvPr/>
        </p:nvSpPr>
        <p:spPr>
          <a:xfrm>
            <a:off x="1090934" y="6324154"/>
            <a:ext cx="2842121" cy="302801"/>
          </a:xfrm>
          <a:prstGeom prst="accentCallout3">
            <a:avLst>
              <a:gd name="adj1" fmla="val 57808"/>
              <a:gd name="adj2" fmla="val -497"/>
              <a:gd name="adj3" fmla="val 14421"/>
              <a:gd name="adj4" fmla="val -6649"/>
              <a:gd name="adj5" fmla="val -33395"/>
              <a:gd name="adj6" fmla="val -6842"/>
              <a:gd name="adj7" fmla="val -256278"/>
              <a:gd name="adj8" fmla="val 923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클릭하면 잠재영업기회 상세 창이 나타난다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5540822" y="3193493"/>
            <a:ext cx="404223" cy="89766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D08E92-B67F-4188-9D2C-9F76A8337C8D}"/>
              </a:ext>
            </a:extLst>
          </p:cNvPr>
          <p:cNvSpPr/>
          <p:nvPr/>
        </p:nvSpPr>
        <p:spPr>
          <a:xfrm>
            <a:off x="5916391" y="5181409"/>
            <a:ext cx="316080" cy="93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설명선 3(강조선) 16">
            <a:extLst>
              <a:ext uri="{FF2B5EF4-FFF2-40B4-BE49-F238E27FC236}">
                <a16:creationId xmlns:a16="http://schemas.microsoft.com/office/drawing/2014/main" id="{3CB41EB1-52E4-4170-9FF7-76BE787E8AC1}"/>
              </a:ext>
            </a:extLst>
          </p:cNvPr>
          <p:cNvSpPr/>
          <p:nvPr/>
        </p:nvSpPr>
        <p:spPr>
          <a:xfrm>
            <a:off x="339006" y="7855545"/>
            <a:ext cx="4296598" cy="951375"/>
          </a:xfrm>
          <a:prstGeom prst="accentCallout3">
            <a:avLst>
              <a:gd name="adj1" fmla="val 48043"/>
              <a:gd name="adj2" fmla="val 99967"/>
              <a:gd name="adj3" fmla="val 41050"/>
              <a:gd name="adj4" fmla="val 114514"/>
              <a:gd name="adj5" fmla="val -87156"/>
              <a:gd name="adj6" fmla="val 132762"/>
              <a:gd name="adj7" fmla="val -189294"/>
              <a:gd name="adj8" fmla="val 13479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Status(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영업기회 전환시점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를 색으로 보여준다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색상의 표시 기준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영업기회로 전환 된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노란색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영업기회 전환시점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 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빨간색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영업기회 전환시점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 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공   란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영업기회 전환시점이 없는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2B0166-8230-46ED-8527-5303F6387D8E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3" name="직사각형 22">
              <a:hlinkClick r:id="rId6" action="ppaction://hlinksldjump"/>
              <a:extLst>
                <a:ext uri="{FF2B5EF4-FFF2-40B4-BE49-F238E27FC236}">
                  <a16:creationId xmlns:a16="http://schemas.microsoft.com/office/drawing/2014/main" id="{AAF6EC6B-1624-412D-A403-3669F35FCA38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085DA32-9D7A-4AFF-997F-4C7F61563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647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3" y="1854290"/>
            <a:ext cx="5578269" cy="16106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4529A3A-B4A1-420E-A9E5-DAD541C7B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9636" t="55398" r="33893" b="-325"/>
          <a:stretch/>
        </p:blipFill>
        <p:spPr>
          <a:xfrm>
            <a:off x="1684701" y="2747522"/>
            <a:ext cx="2592288" cy="7236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92" y="3729674"/>
            <a:ext cx="5416847" cy="46881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0712" y="2726826"/>
            <a:ext cx="5578269" cy="11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2-6-2.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잠재영업기회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(3/3)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2398" y="4705332"/>
            <a:ext cx="2616602" cy="790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설명선 3(강조선) 12"/>
          <p:cNvSpPr/>
          <p:nvPr/>
        </p:nvSpPr>
        <p:spPr>
          <a:xfrm>
            <a:off x="2094542" y="3984971"/>
            <a:ext cx="3566706" cy="523256"/>
          </a:xfrm>
          <a:prstGeom prst="accentCallout3">
            <a:avLst>
              <a:gd name="adj1" fmla="val 44445"/>
              <a:gd name="adj2" fmla="val -807"/>
              <a:gd name="adj3" fmla="val 27810"/>
              <a:gd name="adj4" fmla="val -11359"/>
              <a:gd name="adj5" fmla="val 63285"/>
              <a:gd name="adj6" fmla="val -16327"/>
              <a:gd name="adj7" fmla="val 130443"/>
              <a:gd name="adj8" fmla="val -1569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고객명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영업대표는 자동완성 기능이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두 글자 이상 입력하면 검색 결과가 표시된다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사용자가 원하는 이름을 클릭하면 자동으로 입력된다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80562" y="5968307"/>
            <a:ext cx="608278" cy="227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설명선 3(강조선) 14"/>
          <p:cNvSpPr/>
          <p:nvPr/>
        </p:nvSpPr>
        <p:spPr>
          <a:xfrm>
            <a:off x="1933947" y="6471522"/>
            <a:ext cx="4193391" cy="485340"/>
          </a:xfrm>
          <a:prstGeom prst="accentCallout3">
            <a:avLst>
              <a:gd name="adj1" fmla="val 51785"/>
              <a:gd name="adj2" fmla="val -241"/>
              <a:gd name="adj3" fmla="val 40959"/>
              <a:gd name="adj4" fmla="val -5477"/>
              <a:gd name="adj5" fmla="val -3052"/>
              <a:gd name="adj6" fmla="val -8922"/>
              <a:gd name="adj7" fmla="val -56750"/>
              <a:gd name="adj8" fmla="val -840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전환하기를 누르면 해당 잠재영업기회를 실 영업기회로 등록할 수 있는 페이지로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이동 후 해당하는 내용을 등록 후 저장하면 실 영업기회로 저장된다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88881" y="1776469"/>
            <a:ext cx="5720439" cy="170090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1202435" y="2874450"/>
            <a:ext cx="404223" cy="80077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0688" y="3696697"/>
            <a:ext cx="5578293" cy="4721162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8384" y="8418010"/>
            <a:ext cx="6086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영업대표는 고객 만남 후</a:t>
            </a:r>
            <a:r>
              <a:rPr lang="en-US" altLang="ko-KR" sz="1200" dirty="0"/>
              <a:t>, </a:t>
            </a:r>
            <a:r>
              <a:rPr lang="ko-KR" altLang="en-US" sz="1200" dirty="0"/>
              <a:t>잠재영업기회 건에 대해 작성 또는 작성된 잠재영업기회 내용을 수정한다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잠재영업기회 전환시점을 입력하여</a:t>
            </a:r>
            <a:r>
              <a:rPr lang="en-US" altLang="ko-KR" sz="1200" dirty="0"/>
              <a:t>. </a:t>
            </a:r>
            <a:r>
              <a:rPr lang="ko-KR" altLang="en-US" sz="1200" dirty="0"/>
              <a:t>전환시기별로 추적할 수 있다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Action Plan</a:t>
            </a:r>
            <a:r>
              <a:rPr lang="ko-KR" altLang="en-US" sz="1200" dirty="0"/>
              <a:t> 기능은 잠재영업기회가 실제 영업기회로 전환될 수 있도록</a:t>
            </a:r>
            <a:r>
              <a:rPr lang="en-US" altLang="ko-KR" sz="1200" dirty="0"/>
              <a:t>, </a:t>
            </a:r>
            <a:r>
              <a:rPr lang="ko-KR" altLang="en-US" sz="1200" dirty="0"/>
              <a:t>계획 수립</a:t>
            </a:r>
            <a:r>
              <a:rPr lang="en-US" altLang="ko-KR" sz="1200" dirty="0"/>
              <a:t>, </a:t>
            </a:r>
            <a:r>
              <a:rPr lang="ko-KR" altLang="en-US" sz="1200" dirty="0"/>
              <a:t>액션</a:t>
            </a:r>
            <a:r>
              <a:rPr lang="en-US" altLang="ko-KR" sz="1200" dirty="0"/>
              <a:t>, </a:t>
            </a:r>
            <a:r>
              <a:rPr lang="ko-KR" altLang="en-US" sz="1200" dirty="0"/>
              <a:t>결과 </a:t>
            </a:r>
            <a:r>
              <a:rPr lang="ko-KR" altLang="en-US" sz="1200" dirty="0" err="1"/>
              <a:t>트래킹을</a:t>
            </a:r>
            <a:r>
              <a:rPr lang="ko-KR" altLang="en-US" sz="1200" dirty="0"/>
              <a:t> 하는 시스템이다</a:t>
            </a:r>
            <a:r>
              <a:rPr lang="en-US" altLang="ko-KR" sz="1200" dirty="0"/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D1734B-953C-4444-BA1E-AD94182C15D7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0" name="직사각형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37FF7265-33E8-4FFA-B0DD-F0F9BB71DA3C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51D4C6E-B528-487C-A066-A542368A3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9468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92696" y="939918"/>
            <a:ext cx="5400600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2-7.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영업기회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, Seller’s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로 영업기회를 승리하세요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963595" y="2518156"/>
            <a:ext cx="858800" cy="1168446"/>
            <a:chOff x="417220" y="1002513"/>
            <a:chExt cx="809990" cy="116844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17220" y="1002513"/>
              <a:ext cx="809990" cy="1168446"/>
            </a:xfrm>
            <a:prstGeom prst="roundRect">
              <a:avLst>
                <a:gd name="adj" fmla="val 1030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영업대표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04" y="1367415"/>
              <a:ext cx="515983" cy="681165"/>
            </a:xfrm>
            <a:prstGeom prst="rect">
              <a:avLst/>
            </a:prstGeom>
          </p:spPr>
        </p:pic>
      </p:grpSp>
      <p:sp>
        <p:nvSpPr>
          <p:cNvPr id="6" name="모서리가 둥근 직사각형 5"/>
          <p:cNvSpPr/>
          <p:nvPr/>
        </p:nvSpPr>
        <p:spPr>
          <a:xfrm>
            <a:off x="2348880" y="4086804"/>
            <a:ext cx="2088232" cy="592066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고객영업활동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영업기회 페이지로 이동한다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348880" y="5121638"/>
            <a:ext cx="2088232" cy="542465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영업기회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대시보드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페이지를 확인한다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348880" y="6146286"/>
            <a:ext cx="2088232" cy="588700"/>
          </a:xfrm>
          <a:prstGeom prst="roundRect">
            <a:avLst>
              <a:gd name="adj" fmla="val 1030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영업기회를 등록하여 영업활동을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3190883" y="3620577"/>
            <a:ext cx="404223" cy="5136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3190883" y="4632736"/>
            <a:ext cx="404223" cy="5136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3159055" y="5662129"/>
            <a:ext cx="404223" cy="5136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4968CF-F9CD-4EDA-B368-5F335EF3C5D9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3" name="직사각형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585E39A5-51D2-4668-B953-4F463D9EFDF6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C80A02-DEB1-460D-8A51-F2E61580B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520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56B00BC-0898-4EC6-9682-6565B4FF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3" y="5088708"/>
            <a:ext cx="5940660" cy="25285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DBB85E-B5B9-4642-BD7F-EBD651A5DC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7" t="43128" r="1027" b="2764"/>
          <a:stretch/>
        </p:blipFill>
        <p:spPr>
          <a:xfrm>
            <a:off x="1196752" y="6177136"/>
            <a:ext cx="5169945" cy="13681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13" y="2000672"/>
            <a:ext cx="1981200" cy="29527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99445" y="4344502"/>
            <a:ext cx="1623736" cy="336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2-7-1.     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영업기회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1/5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2234" y="2000672"/>
            <a:ext cx="1969679" cy="2952750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04664" y="5067057"/>
            <a:ext cx="6120680" cy="266034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설명선 3(강조선) 3"/>
          <p:cNvSpPr/>
          <p:nvPr/>
        </p:nvSpPr>
        <p:spPr>
          <a:xfrm>
            <a:off x="3117891" y="3596546"/>
            <a:ext cx="1810509" cy="348341"/>
          </a:xfrm>
          <a:prstGeom prst="accentCallout3">
            <a:avLst>
              <a:gd name="adj1" fmla="val 56661"/>
              <a:gd name="adj2" fmla="val -48"/>
              <a:gd name="adj3" fmla="val 93708"/>
              <a:gd name="adj4" fmla="val -24821"/>
              <a:gd name="adj5" fmla="val 141760"/>
              <a:gd name="adj6" fmla="val -43297"/>
              <a:gd name="adj7" fmla="val 196271"/>
              <a:gd name="adj8" fmla="val -58192"/>
            </a:avLst>
          </a:prstGeom>
          <a:solidFill>
            <a:schemeClr val="bg1"/>
          </a:solidFill>
          <a:ln w="6350">
            <a:solidFill>
              <a:schemeClr val="bg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영업기회 페이지로 이동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1303" y="5483315"/>
            <a:ext cx="5890025" cy="2133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7" name="설명선 3(강조선) 6"/>
          <p:cNvSpPr/>
          <p:nvPr/>
        </p:nvSpPr>
        <p:spPr>
          <a:xfrm>
            <a:off x="584684" y="7977336"/>
            <a:ext cx="5760640" cy="1056398"/>
          </a:xfrm>
          <a:prstGeom prst="accentCallout3">
            <a:avLst>
              <a:gd name="adj1" fmla="val 44286"/>
              <a:gd name="adj2" fmla="val -797"/>
              <a:gd name="adj3" fmla="val -52188"/>
              <a:gd name="adj4" fmla="val 20039"/>
              <a:gd name="adj5" fmla="val -93806"/>
              <a:gd name="adj6" fmla="val 29129"/>
              <a:gd name="adj7" fmla="val -130313"/>
              <a:gd name="adj8" fmla="val 3668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영업기회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대시보드에서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영업조직별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분기별 매출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예상매출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이익 등의 지표를 한눈에 알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본부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팀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개인 이름을 클릭하면 영업기회 리스트 페이지로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477F17-A92C-4730-BF7F-2ADE3DAF0CB4}"/>
              </a:ext>
            </a:extLst>
          </p:cNvPr>
          <p:cNvSpPr/>
          <p:nvPr/>
        </p:nvSpPr>
        <p:spPr>
          <a:xfrm>
            <a:off x="507575" y="5090036"/>
            <a:ext cx="1623736" cy="336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설명선 3(강조선) 3">
            <a:extLst>
              <a:ext uri="{FF2B5EF4-FFF2-40B4-BE49-F238E27FC236}">
                <a16:creationId xmlns:a16="http://schemas.microsoft.com/office/drawing/2014/main" id="{4EF7F45C-0EF5-4AAD-9873-3EFA3ABCA457}"/>
              </a:ext>
            </a:extLst>
          </p:cNvPr>
          <p:cNvSpPr/>
          <p:nvPr/>
        </p:nvSpPr>
        <p:spPr>
          <a:xfrm>
            <a:off x="3212976" y="4561964"/>
            <a:ext cx="1810509" cy="348341"/>
          </a:xfrm>
          <a:prstGeom prst="accentCallout3">
            <a:avLst>
              <a:gd name="adj1" fmla="val 56661"/>
              <a:gd name="adj2" fmla="val -48"/>
              <a:gd name="adj3" fmla="val 93708"/>
              <a:gd name="adj4" fmla="val -24821"/>
              <a:gd name="adj5" fmla="val 141760"/>
              <a:gd name="adj6" fmla="val -43297"/>
              <a:gd name="adj7" fmla="val 196271"/>
              <a:gd name="adj8" fmla="val -5819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 뷰 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기능 제공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88E76-CECE-4C02-8BB8-7B92AE7E706B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8" name="직사각형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074D12D1-A2E1-4015-BB00-BA2FAED5EEDA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7A329D9-3EBA-41D5-914E-951AC26D9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146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39AD3D-A2BF-4E0C-B946-F297A6C0E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9" y="5410455"/>
            <a:ext cx="6049082" cy="26374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F486D7B-5F1B-492B-ABA4-DA084245D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4" y="2358739"/>
            <a:ext cx="5940660" cy="25285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7717" y="8489055"/>
            <a:ext cx="554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리스트를 클릭하면 영입기회에 대한 리스트를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2-7-1.     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영업기회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(2/5)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839" y="5381310"/>
            <a:ext cx="6120680" cy="261376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4DB54-9AD5-4555-83A8-6A139745369B}"/>
              </a:ext>
            </a:extLst>
          </p:cNvPr>
          <p:cNvSpPr/>
          <p:nvPr/>
        </p:nvSpPr>
        <p:spPr>
          <a:xfrm>
            <a:off x="364839" y="2273739"/>
            <a:ext cx="6120680" cy="266034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A9F6AE-7D97-4002-B19B-B7282E833E20}"/>
              </a:ext>
            </a:extLst>
          </p:cNvPr>
          <p:cNvSpPr/>
          <p:nvPr/>
        </p:nvSpPr>
        <p:spPr>
          <a:xfrm>
            <a:off x="5517232" y="2335466"/>
            <a:ext cx="339277" cy="33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07715C-67CD-48EF-B076-413E64779D27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2" name="직사각형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7F1DA611-560C-41CE-A4DD-2A3ABDBBEDB0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A8EF22F-82E9-4FDA-8D18-6BC681C3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5" name="아래쪽 화살표 4"/>
          <p:cNvSpPr/>
          <p:nvPr/>
        </p:nvSpPr>
        <p:spPr>
          <a:xfrm>
            <a:off x="5550830" y="2673990"/>
            <a:ext cx="272079" cy="285133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11BA7C-04A9-44E8-9CF8-2338A7CD94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7" t="43128" r="1027" b="2764"/>
          <a:stretch/>
        </p:blipFill>
        <p:spPr>
          <a:xfrm>
            <a:off x="1112044" y="3460032"/>
            <a:ext cx="5169945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06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F81D1AB-DE69-4A84-844E-308AF5ED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59" y="1796251"/>
            <a:ext cx="6049082" cy="26538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E78BA3-68A3-48FC-9810-54B03FDCE7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03" t="58577" r="-4" b="13607"/>
          <a:stretch/>
        </p:blipFill>
        <p:spPr>
          <a:xfrm>
            <a:off x="4941168" y="3351377"/>
            <a:ext cx="1512372" cy="7381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7B0AE6-7F8B-4DC7-83B9-ADA208932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0" t="56989" r="79754" b="13608"/>
          <a:stretch/>
        </p:blipFill>
        <p:spPr>
          <a:xfrm>
            <a:off x="476672" y="3308591"/>
            <a:ext cx="1152128" cy="7803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C8B630-EE10-418E-8E6F-AF1AD87F5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0" y="4492844"/>
            <a:ext cx="5039783" cy="456461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48226" y="4450058"/>
            <a:ext cx="5173062" cy="467940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21581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2-7-1.     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영업기회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(3/5)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9F38A6-1CEF-41CA-8EF7-BCE142570FA2}"/>
              </a:ext>
            </a:extLst>
          </p:cNvPr>
          <p:cNvSpPr/>
          <p:nvPr/>
        </p:nvSpPr>
        <p:spPr>
          <a:xfrm>
            <a:off x="385820" y="1767280"/>
            <a:ext cx="6120680" cy="261376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5926645" y="2505770"/>
            <a:ext cx="404223" cy="197325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F1492-B793-41FD-A2ED-30FD9DF07F99}"/>
              </a:ext>
            </a:extLst>
          </p:cNvPr>
          <p:cNvSpPr/>
          <p:nvPr/>
        </p:nvSpPr>
        <p:spPr>
          <a:xfrm>
            <a:off x="5948503" y="2207294"/>
            <a:ext cx="505038" cy="273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 설명선 6"/>
          <p:cNvSpPr/>
          <p:nvPr/>
        </p:nvSpPr>
        <p:spPr>
          <a:xfrm>
            <a:off x="1916832" y="7977336"/>
            <a:ext cx="4853491" cy="50405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기본정보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영업단계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승리계획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마일스톤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매입매출품목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매출수금계획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등을 입력한다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0B237E-AC34-47F5-B83D-97441CAEFD62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2" name="직사각형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90A7603E-265C-4F94-B101-1781CC065B67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6E0ADB1-874C-49E2-9497-4669AB743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4558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C68407-B916-4056-81E5-EB9084794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3" y="1856656"/>
            <a:ext cx="5964126" cy="57606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08323" y="1784648"/>
            <a:ext cx="6057627" cy="734481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2-7-1.     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영업기회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(4/5)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1340769" y="7439090"/>
            <a:ext cx="5082870" cy="789876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영업활동이 끝나고 사전손익 승인이 필요한 </a:t>
            </a:r>
            <a:endParaRPr lang="en-US" altLang="ko-KR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algn="just"/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영업기회를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ERP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로 전환한다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F1492-B793-41FD-A2ED-30FD9DF07F99}"/>
              </a:ext>
            </a:extLst>
          </p:cNvPr>
          <p:cNvSpPr/>
          <p:nvPr/>
        </p:nvSpPr>
        <p:spPr>
          <a:xfrm>
            <a:off x="2348880" y="3512840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2FB07A-EB97-484C-8592-05F139F9DD36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9" name="직사각형 8">
              <a:hlinkClick r:id="rId3" action="ppaction://hlinksldjump"/>
              <a:extLst>
                <a:ext uri="{FF2B5EF4-FFF2-40B4-BE49-F238E27FC236}">
                  <a16:creationId xmlns:a16="http://schemas.microsoft.com/office/drawing/2014/main" id="{AA28FA4A-7544-4C99-B704-5DB5456677FA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0B113E-384F-4B82-8128-9E7E2BA8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A5300D9-B055-4ABA-9A43-AA166A1D20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75" r="42756" b="95903"/>
          <a:stretch/>
        </p:blipFill>
        <p:spPr>
          <a:xfrm>
            <a:off x="2204863" y="1836738"/>
            <a:ext cx="1656185" cy="2359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81E113-9BBF-47C9-B6EF-6169AF5078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24" t="11598" r="68110" b="86534"/>
          <a:stretch/>
        </p:blipFill>
        <p:spPr>
          <a:xfrm>
            <a:off x="1700809" y="2504728"/>
            <a:ext cx="648071" cy="1076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B3E595-16C0-4BB1-8467-8FE12D84FE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0" t="16392" r="69529" b="81740"/>
          <a:stretch/>
        </p:blipFill>
        <p:spPr>
          <a:xfrm>
            <a:off x="1772816" y="2756756"/>
            <a:ext cx="504056" cy="1076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9D7272-6B61-4F76-9C36-A158D8550C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0" t="16392" r="69529" b="81740"/>
          <a:stretch/>
        </p:blipFill>
        <p:spPr>
          <a:xfrm>
            <a:off x="4578352" y="2756756"/>
            <a:ext cx="504056" cy="1076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7AE60C-D99E-4B8C-878B-AFA70E473B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13" t="21596" r="62284" b="76536"/>
          <a:stretch/>
        </p:blipFill>
        <p:spPr>
          <a:xfrm>
            <a:off x="1700809" y="3080792"/>
            <a:ext cx="1008111" cy="1076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F0A341-DD0F-4C4F-9728-AAFA5E30C1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22" t="16392" r="65416" b="81740"/>
          <a:stretch/>
        </p:blipFill>
        <p:spPr>
          <a:xfrm>
            <a:off x="4585314" y="5553474"/>
            <a:ext cx="648072" cy="10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TextBox 12"/>
          <p:cNvSpPr txBox="1">
            <a:spLocks noChangeArrowheads="1"/>
          </p:cNvSpPr>
          <p:nvPr/>
        </p:nvSpPr>
        <p:spPr bwMode="auto">
          <a:xfrm>
            <a:off x="2205310" y="4125826"/>
            <a:ext cx="33845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1.1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1.2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구조도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1.3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사용자 및 기능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20281" y="3267217"/>
            <a:ext cx="580551" cy="580551"/>
          </a:xfrm>
          <a:prstGeom prst="rect">
            <a:avLst/>
          </a:prstGeom>
          <a:solidFill>
            <a:srgbClr val="081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CFB8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6563" y="3336004"/>
            <a:ext cx="3642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1</a:t>
            </a:r>
            <a:endParaRPr lang="en-US" altLang="ko-KR" sz="2500" b="1" spc="-50" dirty="0">
              <a:solidFill>
                <a:schemeClr val="bg1"/>
              </a:solidFill>
              <a:latin typeface="Arial" panose="020B0604020202020204" pitchFamily="34" charset="0"/>
              <a:ea typeface="나눔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70792" y="3368824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2600" b="1" dirty="0" err="1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셀러스</a:t>
            </a:r>
            <a:r>
              <a:rPr lang="ko-KR" altLang="en-US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 개요</a:t>
            </a:r>
          </a:p>
        </p:txBody>
      </p:sp>
      <p:sp>
        <p:nvSpPr>
          <p:cNvPr id="26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7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125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8813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2-7-1.      </a:t>
            </a:r>
            <a:r>
              <a:rPr lang="ko-KR" altLang="en-US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영업기회 </a:t>
            </a:r>
            <a:r>
              <a:rPr lang="en-US" altLang="ko-KR" sz="1600" b="1" spc="-150" dirty="0">
                <a:solidFill>
                  <a:schemeClr val="bg1"/>
                </a:solidFill>
                <a:ea typeface="맑은 고딕" panose="020B0503020000020004" pitchFamily="50" charset="-127"/>
              </a:rPr>
              <a:t>(5/5)</a:t>
            </a:r>
            <a:endParaRPr lang="ko-KR" altLang="en-US" sz="1600" b="1" spc="-15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2179696" y="8278436"/>
            <a:ext cx="2724693" cy="46166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위 정보들이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ERP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로 전환된다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7513" y="1863953"/>
            <a:ext cx="5994213" cy="7121495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E47E5F-B499-4552-8ED7-7A0D8892B4E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8720" y="2144886"/>
          <a:ext cx="4660900" cy="59340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363268033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112561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5943608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99251635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866784352"/>
                    </a:ext>
                  </a:extLst>
                </a:gridCol>
              </a:tblGrid>
              <a:tr h="3143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i="0" u="none" strike="noStrike">
                          <a:solidFill>
                            <a:srgbClr val="44546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더셀러스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44546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 </a:t>
                      </a:r>
                      <a:r>
                        <a:rPr lang="ko-KR" altLang="en-US" sz="1500" b="1" i="0" u="none" strike="noStrike">
                          <a:solidFill>
                            <a:srgbClr val="44546A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영업기회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94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68186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59053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07636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 User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 User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66547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예상계약금액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예상수주금액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2748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예상계약일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예상수주일자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36172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예상계약기간 시작일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예상계약기간 시작일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79110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예상계약기간 종료일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예상계약기간 종료일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06845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97702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영업대표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주영업대표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35292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영업유형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영업유형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7805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프로젝트형태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프로젝트형태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12698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프로젝트개요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프로젝트개요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69966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매출품목코드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매출품목코드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2319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7156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대표여부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대표여부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41111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78968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매입품목코드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매입품목코드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6484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1033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58539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매입처 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매입처 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712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매입예정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매입예정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675439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FE3103A-23E9-4C56-A2C2-811EF34102E0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8" name="직사각형 7">
              <a:hlinkClick r:id="rId2" action="ppaction://hlinksldjump"/>
              <a:extLst>
                <a:ext uri="{FF2B5EF4-FFF2-40B4-BE49-F238E27FC236}">
                  <a16:creationId xmlns:a16="http://schemas.microsoft.com/office/drawing/2014/main" id="{29E21324-8B2E-48AE-9F9C-3FEA1037A42D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8758B5D-7CA6-422B-8643-72E9F0CD2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417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0281" y="3267217"/>
            <a:ext cx="580551" cy="580551"/>
          </a:xfrm>
          <a:prstGeom prst="rect">
            <a:avLst/>
          </a:prstGeom>
          <a:solidFill>
            <a:srgbClr val="081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CFB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7364" y="3336004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3</a:t>
            </a:r>
            <a:endParaRPr lang="en-US" altLang="ko-KR" sz="2500" b="1" spc="-50" dirty="0">
              <a:solidFill>
                <a:schemeClr val="bg1"/>
              </a:solidFill>
              <a:latin typeface="Arial" panose="020B0604020202020204" pitchFamily="34" charset="0"/>
              <a:ea typeface="나눔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0792" y="3368824"/>
            <a:ext cx="30059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메인 화면 </a:t>
            </a:r>
            <a:r>
              <a:rPr lang="en-US" altLang="ko-KR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(HOME)</a:t>
            </a:r>
            <a:endParaRPr lang="ko-KR" altLang="en-US" sz="26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2205310" y="4125826"/>
            <a:ext cx="33845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3.1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3.2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메인 화면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7204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41490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ko-KR" altLang="en-US" sz="1600" b="1" spc="-150" dirty="0">
                <a:solidFill>
                  <a:prstClr val="white"/>
                </a:solidFill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332656" y="1564692"/>
            <a:ext cx="6028370" cy="669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72000" indent="144000" algn="just">
              <a:lnSpc>
                <a:spcPct val="1200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페이지는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CEO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권한을 가진 사용자와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 영업대표 권한을 가진 사용자의 화면이 다릅니다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페이지에서는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가지의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영역을 한눈에 볼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14400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lnSpc>
                <a:spcPct val="120000"/>
              </a:lnSpc>
              <a:buAutoNum type="arabicPeriod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영업실적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CEO :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회사전체 분기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연간 목표대비 매출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총 이익을 그래프로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본부장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분기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연간 목표대비 매출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총 이익을 그래프로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영업대표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사용자와 회사전체 분기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연간 목표대비 매출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총 이익을 그래프로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나의 관리고객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- 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공통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사용하지 않음</a:t>
            </a:r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고객컨택내용</a:t>
            </a:r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CEO 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회사전체의 최근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개월 이내의 고객컨택리스트를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클릭 시 해당 상세페이지로 이동 합니다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본부장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팀의 최근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개월 이내의 고객컨택리스트를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클릭 시 해당 상세페이지로 이동 합니다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영업대표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관리하는 최근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개월 이내의 고객컨택 리스트를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클릭 시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상세페이지로 이동 합니다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영업실적표</a:t>
            </a:r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CEO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회사전체 분기별 영업실적을 표로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본부장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팀 분기별 영업실적을 표로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영업대표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본부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팀의 분기별 영업실적을 표로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일정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공통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일정관리에 일일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단위 시간순으로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클릭 시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상세등록한 일정을 페이지로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이동합니다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300600" indent="-228600" algn="just">
              <a:lnSpc>
                <a:spcPct val="120000"/>
              </a:lnSpc>
              <a:buAutoNum type="arabicPeriod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6.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영업기회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최근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일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CEO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최근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일이내의 회사전체 영업기회를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예상계약시점 순으로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클릭 시 해당 상세페이지로 이동합니다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본부장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최근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일이내의 본부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팀의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진행중인 영업기회를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예상계약시점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순으로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클릭 시 해당 상세페이지로 이동합니다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영업대표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영업대표로 담당하는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진행중인 영업기회를 예상계약시점 순으로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 	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클릭 시 해당 상세페이지로 이동합니다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3-1.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47619B-4396-47AC-B4AE-B41834110CA8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1" name="직사각형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3A2EA3FF-CC16-4D10-AD3D-84296EB42E90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FFFF00"/>
                  </a:solidFill>
                </a:rPr>
                <a:t>목차로</a:t>
              </a:r>
              <a:r>
                <a:rPr lang="ko-KR" altLang="en-US" sz="1000"/>
                <a:t> </a:t>
              </a:r>
              <a:r>
                <a:rPr lang="ko-KR" altLang="en-US" sz="1000" dirty="0"/>
                <a:t>이동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DDB0193-9DA0-4407-9038-573A7FEF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160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41490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ko-KR" altLang="en-US" sz="1600" b="1" spc="-150" dirty="0">
                <a:solidFill>
                  <a:prstClr val="white"/>
                </a:solidFill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332656" y="1564692"/>
            <a:ext cx="6028370" cy="392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7.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고객이슈</a:t>
            </a:r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CEO 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회사전체의 미해결된 고객이슈 리스트를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클릭 시 해당 상세페이지로 </a:t>
            </a:r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이동합니다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본부장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회사전체의 미해결된 고객이슈 리스트를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클릭 시 해당 상세페이지로 </a:t>
            </a:r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이동합니다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영업대표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해결책임자로 지정된 미해결 고객이슈 리스트를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클릭 </a:t>
            </a:r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시 해당 상세페이지로 이동합니다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8. DUE-DATE TRACKING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CEO 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회사전체 영업활동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고객만족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성과관리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사업전략의 일정 중 완료되지 않은 일정을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완료목표일 기준으로 알려줍니다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본부장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팀 영업활동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고객만족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성과관리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사업전략의 일정 중 완료되지 않은 일정을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완료목표일 기준으로 알려줍니다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   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영업대표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책임자로 지정된 영업활동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고객만족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성과관리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사업전략의 일정 중 완료되지       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	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않은 일정을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완료목표일 기준으로 알려줍니다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9.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영업기회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최근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주동안 미활동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CEO 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회사전체의 영업기회 중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최근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주동안 활동내역이 없는 리스트를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본부장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본부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팀의 영업기회 중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최근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주동안 활동내역이 없는 리스트를 보여줍니다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영업대표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책임자로 지덩된 영업기회 중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최근 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주동안 활동내역이 없는 리스트를 보여줍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니다</a:t>
            </a:r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3-1.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6F33588-CBDE-4B67-AFAE-9DA08990C174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1" name="직사각형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E9D8C68E-0EC9-4261-9F84-CBA180A79AB8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FFFF00"/>
                  </a:solidFill>
                </a:rPr>
                <a:t>목차로</a:t>
              </a:r>
              <a:r>
                <a:rPr lang="ko-KR" altLang="en-US" sz="1000"/>
                <a:t> </a:t>
              </a:r>
              <a:r>
                <a:rPr lang="ko-KR" altLang="en-US" sz="1000" dirty="0"/>
                <a:t>이동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4C59F00-0F95-4B4E-BC14-F1F65185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568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819F9E-9953-4000-AFD9-97AA1C57B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12" y="3325573"/>
            <a:ext cx="6114137" cy="3360187"/>
          </a:xfrm>
          <a:prstGeom prst="rect">
            <a:avLst/>
          </a:prstGeom>
        </p:spPr>
      </p:pic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1341490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prstClr val="white"/>
                </a:solidFill>
                <a:ea typeface="맑은 고딕" panose="020B0503020000020004" pitchFamily="50" charset="-127"/>
              </a:rPr>
              <a:t>HOME</a:t>
            </a:r>
            <a:endParaRPr lang="ko-KR" altLang="en-US" sz="1600" b="1" spc="-150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53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올해 기준으로 영업실적 데이터 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로그인한 아이디 권한별 본부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개인 영업실적 화면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일정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진행중인 영업기회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해결되지 않은 고객이슈 리스트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54" name="Rectangle 61"/>
          <p:cNvSpPr>
            <a:spLocks noChangeArrowheads="1"/>
          </p:cNvSpPr>
          <p:nvPr/>
        </p:nvSpPr>
        <p:spPr bwMode="auto">
          <a:xfrm>
            <a:off x="1188043" y="2422207"/>
            <a:ext cx="248144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HOME_CEO,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본부장 권한 메인 화면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84073" y="3317871"/>
            <a:ext cx="2036815" cy="15399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3-2</a:t>
            </a:r>
            <a:r>
              <a:rPr lang="en-US" altLang="ko-KR" sz="2400" b="1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메인 화면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35DE6C-4109-4B3F-989E-4C49E34250DA}"/>
              </a:ext>
            </a:extLst>
          </p:cNvPr>
          <p:cNvSpPr/>
          <p:nvPr/>
        </p:nvSpPr>
        <p:spPr>
          <a:xfrm>
            <a:off x="4512821" y="3317871"/>
            <a:ext cx="2036815" cy="15399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7C6780-08D4-449B-B3E1-3331CBCBF0DF}"/>
              </a:ext>
            </a:extLst>
          </p:cNvPr>
          <p:cNvSpPr/>
          <p:nvPr/>
        </p:nvSpPr>
        <p:spPr>
          <a:xfrm>
            <a:off x="489372" y="5149974"/>
            <a:ext cx="1224136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설명선 3(강조선) 22">
            <a:extLst>
              <a:ext uri="{FF2B5EF4-FFF2-40B4-BE49-F238E27FC236}">
                <a16:creationId xmlns:a16="http://schemas.microsoft.com/office/drawing/2014/main" id="{2AF641A5-0805-4CB4-BC31-D8612396F3DB}"/>
              </a:ext>
            </a:extLst>
          </p:cNvPr>
          <p:cNvSpPr/>
          <p:nvPr/>
        </p:nvSpPr>
        <p:spPr>
          <a:xfrm>
            <a:off x="1402480" y="2772534"/>
            <a:ext cx="2440061" cy="371974"/>
          </a:xfrm>
          <a:prstGeom prst="accentCallout3">
            <a:avLst>
              <a:gd name="adj1" fmla="val 58389"/>
              <a:gd name="adj2" fmla="val 215"/>
              <a:gd name="adj3" fmla="val 26208"/>
              <a:gd name="adj4" fmla="val -11490"/>
              <a:gd name="adj5" fmla="val 60206"/>
              <a:gd name="adj6" fmla="val -19312"/>
              <a:gd name="adj7" fmla="val 136475"/>
              <a:gd name="adj8" fmla="val -2120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회사전체 올해 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Target, Rev, GP 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확인</a:t>
            </a:r>
            <a:endParaRPr lang="en-US" altLang="ko-KR" sz="10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분기별 누적 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Target, Rev, GP 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확인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설명선 3(강조선) 22">
            <a:extLst>
              <a:ext uri="{FF2B5EF4-FFF2-40B4-BE49-F238E27FC236}">
                <a16:creationId xmlns:a16="http://schemas.microsoft.com/office/drawing/2014/main" id="{9954E592-FA60-4230-9951-89F9A2BF2F1E}"/>
              </a:ext>
            </a:extLst>
          </p:cNvPr>
          <p:cNvSpPr/>
          <p:nvPr/>
        </p:nvSpPr>
        <p:spPr>
          <a:xfrm>
            <a:off x="724261" y="6755231"/>
            <a:ext cx="1728192" cy="269257"/>
          </a:xfrm>
          <a:prstGeom prst="accentCallout3">
            <a:avLst>
              <a:gd name="adj1" fmla="val 58389"/>
              <a:gd name="adj2" fmla="val 215"/>
              <a:gd name="adj3" fmla="val -58692"/>
              <a:gd name="adj4" fmla="val -22513"/>
              <a:gd name="adj5" fmla="val -239860"/>
              <a:gd name="adj6" fmla="val -26876"/>
              <a:gd name="adj7" fmla="val -512935"/>
              <a:gd name="adj8" fmla="val -1042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분기별로 영업실적 확인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설명선 3(강조선) 22">
            <a:extLst>
              <a:ext uri="{FF2B5EF4-FFF2-40B4-BE49-F238E27FC236}">
                <a16:creationId xmlns:a16="http://schemas.microsoft.com/office/drawing/2014/main" id="{719B5DF3-04C9-4720-B450-55BFFECCB4EA}"/>
              </a:ext>
            </a:extLst>
          </p:cNvPr>
          <p:cNvSpPr/>
          <p:nvPr/>
        </p:nvSpPr>
        <p:spPr>
          <a:xfrm>
            <a:off x="3582123" y="6838501"/>
            <a:ext cx="2077566" cy="371974"/>
          </a:xfrm>
          <a:prstGeom prst="accentCallout3">
            <a:avLst>
              <a:gd name="adj1" fmla="val 58389"/>
              <a:gd name="adj2" fmla="val 215"/>
              <a:gd name="adj3" fmla="val -84754"/>
              <a:gd name="adj4" fmla="val -20338"/>
              <a:gd name="adj5" fmla="val -586788"/>
              <a:gd name="adj6" fmla="val 206"/>
              <a:gd name="adj7" fmla="val -780242"/>
              <a:gd name="adj8" fmla="val 4073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최근 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개월간의 고객컨택내용 최신순으로 확인</a:t>
            </a:r>
            <a:endParaRPr lang="en-US" altLang="ko-KR" sz="10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C63323-13DA-442E-9A47-D560A9EAD18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7" name="직사각형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58695BA-30A0-4328-8E16-BD760416647D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FFFF00"/>
                  </a:solidFill>
                </a:rPr>
                <a:t>목차로</a:t>
              </a:r>
              <a:r>
                <a:rPr lang="ko-KR" altLang="en-US" sz="1000"/>
                <a:t> </a:t>
              </a:r>
              <a:r>
                <a:rPr lang="ko-KR" altLang="en-US" sz="1000" dirty="0"/>
                <a:t>이동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DA8B6E-7B36-462A-A355-A4B266A6F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99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1341490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prstClr val="white"/>
                </a:solidFill>
                <a:ea typeface="맑은 고딕" panose="020B0503020000020004" pitchFamily="50" charset="-127"/>
              </a:rPr>
              <a:t>HOME</a:t>
            </a:r>
            <a:endParaRPr lang="ko-KR" altLang="en-US" sz="1600" b="1" spc="-150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53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올해 기준으로 영업실적 데이터 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로그인한 아이디 권한별 본부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개인 영업실적 화면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일정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진행중인 영업기회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해결되지 않은 고객이슈 리스트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54" name="Rectangle 61"/>
          <p:cNvSpPr>
            <a:spLocks noChangeArrowheads="1"/>
          </p:cNvSpPr>
          <p:nvPr/>
        </p:nvSpPr>
        <p:spPr bwMode="auto">
          <a:xfrm>
            <a:off x="1188043" y="2422207"/>
            <a:ext cx="248144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HOME_CEO,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본부장 권한 메인 화면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3-2</a:t>
            </a:r>
            <a:r>
              <a:rPr lang="en-US" altLang="ko-KR" sz="2400" b="1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메인 화면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877C68-A35E-4D8B-B259-FFC45A2505A7}"/>
              </a:ext>
            </a:extLst>
          </p:cNvPr>
          <p:cNvGrpSpPr/>
          <p:nvPr/>
        </p:nvGrpSpPr>
        <p:grpSpPr>
          <a:xfrm>
            <a:off x="382042" y="3429389"/>
            <a:ext cx="6123000" cy="3196539"/>
            <a:chOff x="382042" y="3429389"/>
            <a:chExt cx="6123000" cy="31965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4348EBF-8ADE-49CF-82B2-B7FC2481F9B1}"/>
                </a:ext>
              </a:extLst>
            </p:cNvPr>
            <p:cNvGrpSpPr/>
            <p:nvPr/>
          </p:nvGrpSpPr>
          <p:grpSpPr>
            <a:xfrm>
              <a:off x="382042" y="3429389"/>
              <a:ext cx="6123000" cy="3196539"/>
              <a:chOff x="382042" y="3429389"/>
              <a:chExt cx="6123000" cy="319653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F0938F3-83C1-4502-83E4-8B2DAC7A1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42" y="3429389"/>
                <a:ext cx="6123000" cy="319653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E511FD8-45D9-4701-9689-21F8C5BC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556" y="3473736"/>
                <a:ext cx="1944216" cy="1506822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E9A99B-D438-40D5-BEE1-DA37FC887B38}"/>
                </a:ext>
              </a:extLst>
            </p:cNvPr>
            <p:cNvSpPr/>
            <p:nvPr/>
          </p:nvSpPr>
          <p:spPr>
            <a:xfrm>
              <a:off x="2507438" y="5249050"/>
              <a:ext cx="1872208" cy="2589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D43CF8B-7216-489F-BB51-38985F58A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23"/>
            <a:stretch/>
          </p:blipFill>
          <p:spPr>
            <a:xfrm>
              <a:off x="2651201" y="5258576"/>
              <a:ext cx="1440160" cy="25892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6602ED-59D6-4B33-B156-3FA0A263CEA0}"/>
              </a:ext>
            </a:extLst>
          </p:cNvPr>
          <p:cNvSpPr/>
          <p:nvPr/>
        </p:nvSpPr>
        <p:spPr>
          <a:xfrm>
            <a:off x="1753699" y="3519190"/>
            <a:ext cx="576131" cy="1269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518AC6-802A-4812-8E5C-CC8753A7E6CA}"/>
              </a:ext>
            </a:extLst>
          </p:cNvPr>
          <p:cNvSpPr/>
          <p:nvPr/>
        </p:nvSpPr>
        <p:spPr>
          <a:xfrm>
            <a:off x="2449355" y="3458520"/>
            <a:ext cx="1987757" cy="15315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00EC1C-6766-480F-81BB-97DC4D6645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5" y="5252474"/>
            <a:ext cx="1832852" cy="45454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6322395-2816-4EBD-A960-8281731CEDF6}"/>
              </a:ext>
            </a:extLst>
          </p:cNvPr>
          <p:cNvSpPr/>
          <p:nvPr/>
        </p:nvSpPr>
        <p:spPr>
          <a:xfrm>
            <a:off x="396315" y="5037292"/>
            <a:ext cx="1987757" cy="15315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설명선 3(강조선) 12">
            <a:extLst>
              <a:ext uri="{FF2B5EF4-FFF2-40B4-BE49-F238E27FC236}">
                <a16:creationId xmlns:a16="http://schemas.microsoft.com/office/drawing/2014/main" id="{1728E2BC-BA89-41DF-B616-074BD40E8055}"/>
              </a:ext>
            </a:extLst>
          </p:cNvPr>
          <p:cNvSpPr/>
          <p:nvPr/>
        </p:nvSpPr>
        <p:spPr>
          <a:xfrm>
            <a:off x="836712" y="7448444"/>
            <a:ext cx="2288889" cy="258927"/>
          </a:xfrm>
          <a:prstGeom prst="accentCallout3">
            <a:avLst>
              <a:gd name="adj1" fmla="val 48179"/>
              <a:gd name="adj2" fmla="val 972"/>
              <a:gd name="adj3" fmla="val -32405"/>
              <a:gd name="adj4" fmla="val -10952"/>
              <a:gd name="adj5" fmla="val -168445"/>
              <a:gd name="adj6" fmla="val -10161"/>
              <a:gd name="adj7" fmla="val -326431"/>
              <a:gd name="adj8" fmla="val -234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해결되지 않은 고객이슈 리스트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D91FD3-9260-4EA0-832C-14A8CA91FE00}"/>
              </a:ext>
            </a:extLst>
          </p:cNvPr>
          <p:cNvSpPr/>
          <p:nvPr/>
        </p:nvSpPr>
        <p:spPr>
          <a:xfrm>
            <a:off x="2456799" y="5037292"/>
            <a:ext cx="1987757" cy="15315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89929F-4439-4D60-81C1-C7EA802D68BB}"/>
              </a:ext>
            </a:extLst>
          </p:cNvPr>
          <p:cNvSpPr/>
          <p:nvPr/>
        </p:nvSpPr>
        <p:spPr>
          <a:xfrm>
            <a:off x="4501410" y="5034592"/>
            <a:ext cx="1987757" cy="15315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설명선 3(강조선) 12">
            <a:extLst>
              <a:ext uri="{FF2B5EF4-FFF2-40B4-BE49-F238E27FC236}">
                <a16:creationId xmlns:a16="http://schemas.microsoft.com/office/drawing/2014/main" id="{6D60090B-1091-498D-9214-20DC528D75F8}"/>
              </a:ext>
            </a:extLst>
          </p:cNvPr>
          <p:cNvSpPr/>
          <p:nvPr/>
        </p:nvSpPr>
        <p:spPr>
          <a:xfrm>
            <a:off x="4428703" y="7448444"/>
            <a:ext cx="2257790" cy="384876"/>
          </a:xfrm>
          <a:prstGeom prst="accentCallout3">
            <a:avLst>
              <a:gd name="adj1" fmla="val 48179"/>
              <a:gd name="adj2" fmla="val 972"/>
              <a:gd name="adj3" fmla="val -63673"/>
              <a:gd name="adj4" fmla="val -3345"/>
              <a:gd name="adj5" fmla="val -70961"/>
              <a:gd name="adj6" fmla="val 24775"/>
              <a:gd name="adj7" fmla="val -322752"/>
              <a:gd name="adj8" fmla="val 2611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최근 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주동안 미활동인 영업기회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설명선 3(강조선) 12">
            <a:extLst>
              <a:ext uri="{FF2B5EF4-FFF2-40B4-BE49-F238E27FC236}">
                <a16:creationId xmlns:a16="http://schemas.microsoft.com/office/drawing/2014/main" id="{2F71EDC9-F4DD-4181-8ACF-94E09C1C4CDF}"/>
              </a:ext>
            </a:extLst>
          </p:cNvPr>
          <p:cNvSpPr/>
          <p:nvPr/>
        </p:nvSpPr>
        <p:spPr>
          <a:xfrm>
            <a:off x="2449355" y="6956068"/>
            <a:ext cx="1715578" cy="399233"/>
          </a:xfrm>
          <a:prstGeom prst="accentCallout3">
            <a:avLst>
              <a:gd name="adj1" fmla="val 48179"/>
              <a:gd name="adj2" fmla="val 972"/>
              <a:gd name="adj3" fmla="val 31971"/>
              <a:gd name="adj4" fmla="val -8038"/>
              <a:gd name="adj5" fmla="val -16634"/>
              <a:gd name="adj6" fmla="val -6901"/>
              <a:gd name="adj7" fmla="val -90010"/>
              <a:gd name="adj8" fmla="val 847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완료목표날짜가 가깝거나 지난 영업활동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E03947-8429-40A6-BE8C-157C18DA4053}"/>
              </a:ext>
            </a:extLst>
          </p:cNvPr>
          <p:cNvSpPr/>
          <p:nvPr/>
        </p:nvSpPr>
        <p:spPr>
          <a:xfrm>
            <a:off x="4504820" y="3453752"/>
            <a:ext cx="1987757" cy="15315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설명선 3(강조선) 22">
            <a:extLst>
              <a:ext uri="{FF2B5EF4-FFF2-40B4-BE49-F238E27FC236}">
                <a16:creationId xmlns:a16="http://schemas.microsoft.com/office/drawing/2014/main" id="{E1E93B0E-1E7E-4536-B5EC-40E074C21137}"/>
              </a:ext>
            </a:extLst>
          </p:cNvPr>
          <p:cNvSpPr/>
          <p:nvPr/>
        </p:nvSpPr>
        <p:spPr>
          <a:xfrm>
            <a:off x="691401" y="2763937"/>
            <a:ext cx="1369447" cy="335312"/>
          </a:xfrm>
          <a:prstGeom prst="accentCallout3">
            <a:avLst>
              <a:gd name="adj1" fmla="val 58389"/>
              <a:gd name="adj2" fmla="val 215"/>
              <a:gd name="adj3" fmla="val 107166"/>
              <a:gd name="adj4" fmla="val -13924"/>
              <a:gd name="adj5" fmla="val 152527"/>
              <a:gd name="adj6" fmla="val -11661"/>
              <a:gd name="adj7" fmla="val 233057"/>
              <a:gd name="adj8" fmla="val 7199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일별로 선택하여 자신의 일정 확인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설명선 3(강조선) 22">
            <a:extLst>
              <a:ext uri="{FF2B5EF4-FFF2-40B4-BE49-F238E27FC236}">
                <a16:creationId xmlns:a16="http://schemas.microsoft.com/office/drawing/2014/main" id="{C55FB4FA-E27F-4D9E-9649-FB523E1C3581}"/>
              </a:ext>
            </a:extLst>
          </p:cNvPr>
          <p:cNvSpPr/>
          <p:nvPr/>
        </p:nvSpPr>
        <p:spPr>
          <a:xfrm>
            <a:off x="2651201" y="2761351"/>
            <a:ext cx="1369447" cy="335312"/>
          </a:xfrm>
          <a:prstGeom prst="accentCallout3">
            <a:avLst>
              <a:gd name="adj1" fmla="val 58389"/>
              <a:gd name="adj2" fmla="val 215"/>
              <a:gd name="adj3" fmla="val 107166"/>
              <a:gd name="adj4" fmla="val -13924"/>
              <a:gd name="adj5" fmla="val 152527"/>
              <a:gd name="adj6" fmla="val -11661"/>
              <a:gd name="adj7" fmla="val 194708"/>
              <a:gd name="adj8" fmla="val 35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최근 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7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일간 진행중인 영업기회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설명선 3(강조선) 22">
            <a:extLst>
              <a:ext uri="{FF2B5EF4-FFF2-40B4-BE49-F238E27FC236}">
                <a16:creationId xmlns:a16="http://schemas.microsoft.com/office/drawing/2014/main" id="{F76A6E20-DE83-4102-A781-83FAE570270C}"/>
              </a:ext>
            </a:extLst>
          </p:cNvPr>
          <p:cNvSpPr/>
          <p:nvPr/>
        </p:nvSpPr>
        <p:spPr>
          <a:xfrm>
            <a:off x="4653136" y="2761351"/>
            <a:ext cx="1710180" cy="236727"/>
          </a:xfrm>
          <a:prstGeom prst="accentCallout3">
            <a:avLst>
              <a:gd name="adj1" fmla="val 58389"/>
              <a:gd name="adj2" fmla="val 215"/>
              <a:gd name="adj3" fmla="val 94383"/>
              <a:gd name="adj4" fmla="val -13915"/>
              <a:gd name="adj5" fmla="val 187911"/>
              <a:gd name="adj6" fmla="val -13220"/>
              <a:gd name="adj7" fmla="val 264767"/>
              <a:gd name="adj8" fmla="val 470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진행중인 잠재영업기회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ED5FDBD-C9D5-49D0-964A-400DAFB666FC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9" name="직사각형 28">
              <a:hlinkClick r:id="rId6" action="ppaction://hlinksldjump"/>
              <a:extLst>
                <a:ext uri="{FF2B5EF4-FFF2-40B4-BE49-F238E27FC236}">
                  <a16:creationId xmlns:a16="http://schemas.microsoft.com/office/drawing/2014/main" id="{A4C5EED6-0774-45C9-A063-0850B3E566B1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FFFF00"/>
                  </a:solidFill>
                </a:rPr>
                <a:t>목차로</a:t>
              </a:r>
              <a:r>
                <a:rPr lang="ko-KR" altLang="en-US" sz="1000"/>
                <a:t> </a:t>
              </a:r>
              <a:r>
                <a:rPr lang="ko-KR" altLang="en-US" sz="1000" dirty="0"/>
                <a:t>이동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980761F-6667-432C-B6CA-180223515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5726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750D1D7B-6BA0-4184-B519-369A2D519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3" y="3581266"/>
            <a:ext cx="6139849" cy="3584294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341490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올해 기준으로 영업실적 데이터 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나의  관리고객 리스트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최근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고객컨택내용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(1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달 이내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)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일정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진행중인 영업기회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해결되지 않은 고객이슈 리스트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87711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kern="0" dirty="0">
                <a:solidFill>
                  <a:srgbClr val="FFFFFF"/>
                </a:solidFill>
              </a:rPr>
              <a:t>HOME_</a:t>
            </a:r>
            <a:r>
              <a:rPr lang="ko-KR" altLang="en-US" sz="1200" b="1" kern="0" dirty="0">
                <a:solidFill>
                  <a:srgbClr val="FFFFFF"/>
                </a:solidFill>
              </a:rPr>
              <a:t>영업대표 메인 화면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3-2</a:t>
            </a:r>
            <a:r>
              <a:rPr lang="en-US" altLang="ko-KR" sz="2400" b="1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메인 화면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982D96-464C-4955-BE86-D1F195C60166}"/>
              </a:ext>
            </a:extLst>
          </p:cNvPr>
          <p:cNvSpPr/>
          <p:nvPr/>
        </p:nvSpPr>
        <p:spPr>
          <a:xfrm>
            <a:off x="386889" y="3607677"/>
            <a:ext cx="6048435" cy="12694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61034CF-5950-4271-B24B-9ABCE95EF11F}"/>
              </a:ext>
            </a:extLst>
          </p:cNvPr>
          <p:cNvSpPr/>
          <p:nvPr/>
        </p:nvSpPr>
        <p:spPr>
          <a:xfrm>
            <a:off x="422676" y="5420991"/>
            <a:ext cx="1224136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AC26A8D-EFAC-4A0E-AE36-57CF9C1257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3" t="15241" r="32842" b="3892"/>
          <a:stretch/>
        </p:blipFill>
        <p:spPr>
          <a:xfrm>
            <a:off x="2507946" y="5414517"/>
            <a:ext cx="1806319" cy="1669340"/>
          </a:xfrm>
          <a:prstGeom prst="rect">
            <a:avLst/>
          </a:prstGeom>
        </p:spPr>
      </p:pic>
      <p:sp>
        <p:nvSpPr>
          <p:cNvPr id="36" name="설명선 3(강조선) 22">
            <a:extLst>
              <a:ext uri="{FF2B5EF4-FFF2-40B4-BE49-F238E27FC236}">
                <a16:creationId xmlns:a16="http://schemas.microsoft.com/office/drawing/2014/main" id="{EF344404-5EEB-4476-9B70-8AE8626640FF}"/>
              </a:ext>
            </a:extLst>
          </p:cNvPr>
          <p:cNvSpPr/>
          <p:nvPr/>
        </p:nvSpPr>
        <p:spPr>
          <a:xfrm>
            <a:off x="1556792" y="2887409"/>
            <a:ext cx="2440061" cy="371974"/>
          </a:xfrm>
          <a:prstGeom prst="accentCallout3">
            <a:avLst>
              <a:gd name="adj1" fmla="val 58389"/>
              <a:gd name="adj2" fmla="val 215"/>
              <a:gd name="adj3" fmla="val 41572"/>
              <a:gd name="adj4" fmla="val -11880"/>
              <a:gd name="adj5" fmla="val 110139"/>
              <a:gd name="adj6" fmla="val -22045"/>
              <a:gd name="adj7" fmla="val 194091"/>
              <a:gd name="adj8" fmla="val -2101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회사전체 올해 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Target, Rev, GP 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확인</a:t>
            </a:r>
            <a:endParaRPr lang="en-US" altLang="ko-KR" sz="10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분기별 누적 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Target, Rev, GP 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확인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설명선 3(강조선) 22">
            <a:extLst>
              <a:ext uri="{FF2B5EF4-FFF2-40B4-BE49-F238E27FC236}">
                <a16:creationId xmlns:a16="http://schemas.microsoft.com/office/drawing/2014/main" id="{1A8D2E7F-FF9E-47F8-83D4-49D3DE50A4AF}"/>
              </a:ext>
            </a:extLst>
          </p:cNvPr>
          <p:cNvSpPr/>
          <p:nvPr/>
        </p:nvSpPr>
        <p:spPr>
          <a:xfrm>
            <a:off x="623425" y="7433947"/>
            <a:ext cx="1728192" cy="269257"/>
          </a:xfrm>
          <a:prstGeom prst="accentCallout3">
            <a:avLst>
              <a:gd name="adj1" fmla="val 58389"/>
              <a:gd name="adj2" fmla="val 215"/>
              <a:gd name="adj3" fmla="val -125905"/>
              <a:gd name="adj4" fmla="val -19482"/>
              <a:gd name="adj5" fmla="val -335373"/>
              <a:gd name="adj6" fmla="val -21364"/>
              <a:gd name="adj7" fmla="val -652667"/>
              <a:gd name="adj8" fmla="val -960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분기별로 영업실적 확인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설명선 3(강조선) 22">
            <a:extLst>
              <a:ext uri="{FF2B5EF4-FFF2-40B4-BE49-F238E27FC236}">
                <a16:creationId xmlns:a16="http://schemas.microsoft.com/office/drawing/2014/main" id="{1A991629-4362-4593-9F48-EDE86DD205A2}"/>
              </a:ext>
            </a:extLst>
          </p:cNvPr>
          <p:cNvSpPr/>
          <p:nvPr/>
        </p:nvSpPr>
        <p:spPr>
          <a:xfrm>
            <a:off x="4323765" y="8042970"/>
            <a:ext cx="2077566" cy="371974"/>
          </a:xfrm>
          <a:prstGeom prst="accentCallout3">
            <a:avLst>
              <a:gd name="adj1" fmla="val 58389"/>
              <a:gd name="adj2" fmla="val 215"/>
              <a:gd name="adj3" fmla="val -97558"/>
              <a:gd name="adj4" fmla="val -13461"/>
              <a:gd name="adj5" fmla="val -101543"/>
              <a:gd name="adj6" fmla="val 27256"/>
              <a:gd name="adj7" fmla="val -246344"/>
              <a:gd name="adj8" fmla="val 3958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최근 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개월간의 고객컨택내용 최신순으로 확인</a:t>
            </a:r>
            <a:endParaRPr lang="en-US" altLang="ko-KR" sz="10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E6EE7AA-F91B-4C5A-8B2A-CF9BA306972C}"/>
              </a:ext>
            </a:extLst>
          </p:cNvPr>
          <p:cNvSpPr/>
          <p:nvPr/>
        </p:nvSpPr>
        <p:spPr>
          <a:xfrm>
            <a:off x="2452453" y="5210523"/>
            <a:ext cx="1912651" cy="18733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D43975-FF01-4375-B6FE-43D573B1DD12}"/>
              </a:ext>
            </a:extLst>
          </p:cNvPr>
          <p:cNvSpPr/>
          <p:nvPr/>
        </p:nvSpPr>
        <p:spPr>
          <a:xfrm>
            <a:off x="4522673" y="5212599"/>
            <a:ext cx="1912651" cy="18733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설명선 3(강조선) 22">
            <a:extLst>
              <a:ext uri="{FF2B5EF4-FFF2-40B4-BE49-F238E27FC236}">
                <a16:creationId xmlns:a16="http://schemas.microsoft.com/office/drawing/2014/main" id="{86601A7C-686A-43C1-A64D-5DBFB231CF96}"/>
              </a:ext>
            </a:extLst>
          </p:cNvPr>
          <p:cNvSpPr/>
          <p:nvPr/>
        </p:nvSpPr>
        <p:spPr>
          <a:xfrm>
            <a:off x="2026377" y="8475089"/>
            <a:ext cx="2077566" cy="269257"/>
          </a:xfrm>
          <a:prstGeom prst="accentCallout3">
            <a:avLst>
              <a:gd name="adj1" fmla="val 58389"/>
              <a:gd name="adj2" fmla="val 215"/>
              <a:gd name="adj3" fmla="val -106112"/>
              <a:gd name="adj4" fmla="val -7501"/>
              <a:gd name="adj5" fmla="val -184385"/>
              <a:gd name="adj6" fmla="val 32757"/>
              <a:gd name="adj7" fmla="val -486577"/>
              <a:gd name="adj8" fmla="val 5150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나의 관리고객 리스트 확인</a:t>
            </a:r>
            <a:endParaRPr lang="en-US" altLang="ko-KR" sz="10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1FB7FA-7BCD-41C3-AC3A-C79ED755A336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0" name="직사각형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8BB6282F-58BF-4183-B0D6-6FA2645C0805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FFFF00"/>
                  </a:solidFill>
                </a:rPr>
                <a:t>목차로</a:t>
              </a:r>
              <a:r>
                <a:rPr lang="ko-KR" altLang="en-US" sz="1000"/>
                <a:t> </a:t>
              </a:r>
              <a:r>
                <a:rPr lang="ko-KR" altLang="en-US" sz="1000" dirty="0"/>
                <a:t>이동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FFDC968-13A6-4D30-A8B1-C131201F0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910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341490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올해 기준으로 영업실적 데이터 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나의  관리고객 리스트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최근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고객컨택내용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(1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달 이내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)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일정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진행중인 영업기회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해결되지 않은 고객이슈 리스트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87711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kern="0" dirty="0">
                <a:solidFill>
                  <a:srgbClr val="FFFFFF"/>
                </a:solidFill>
              </a:rPr>
              <a:t>HOME_</a:t>
            </a:r>
            <a:r>
              <a:rPr lang="ko-KR" altLang="en-US" sz="1200" b="1" kern="0" dirty="0">
                <a:solidFill>
                  <a:srgbClr val="FFFFFF"/>
                </a:solidFill>
              </a:rPr>
              <a:t>영업대표 메인 화면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3-2</a:t>
            </a:r>
            <a:r>
              <a:rPr lang="en-US" altLang="ko-KR" sz="2400" b="1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메인 화면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41419AA-D7CB-46DA-832C-228BCD4BCB96}"/>
              </a:ext>
            </a:extLst>
          </p:cNvPr>
          <p:cNvGrpSpPr/>
          <p:nvPr/>
        </p:nvGrpSpPr>
        <p:grpSpPr>
          <a:xfrm>
            <a:off x="382042" y="3429389"/>
            <a:ext cx="6123000" cy="3196539"/>
            <a:chOff x="382042" y="3429389"/>
            <a:chExt cx="6123000" cy="319653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309875B-B076-4BFA-A697-79A042B53ABA}"/>
                </a:ext>
              </a:extLst>
            </p:cNvPr>
            <p:cNvGrpSpPr/>
            <p:nvPr/>
          </p:nvGrpSpPr>
          <p:grpSpPr>
            <a:xfrm>
              <a:off x="382042" y="3429389"/>
              <a:ext cx="6123000" cy="3196539"/>
              <a:chOff x="382042" y="3429389"/>
              <a:chExt cx="6123000" cy="3196539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D94E37B5-CD1B-417D-A5CA-8AAA6096B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42" y="3429389"/>
                <a:ext cx="6123000" cy="3196539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ABA31282-45AB-4C26-BA16-016995C8B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556" y="3473736"/>
                <a:ext cx="1944216" cy="1506822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CE6DC47-56C2-4A64-A1DF-0A23DCEA5815}"/>
                </a:ext>
              </a:extLst>
            </p:cNvPr>
            <p:cNvSpPr/>
            <p:nvPr/>
          </p:nvSpPr>
          <p:spPr>
            <a:xfrm>
              <a:off x="2507438" y="5249050"/>
              <a:ext cx="1872208" cy="2589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3BA31FB-8494-4570-836D-F713E61AF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23"/>
            <a:stretch/>
          </p:blipFill>
          <p:spPr>
            <a:xfrm>
              <a:off x="2651201" y="5258576"/>
              <a:ext cx="1440160" cy="258927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5D9819-9F37-4D4F-9F06-38574C2671A0}"/>
              </a:ext>
            </a:extLst>
          </p:cNvPr>
          <p:cNvSpPr/>
          <p:nvPr/>
        </p:nvSpPr>
        <p:spPr>
          <a:xfrm>
            <a:off x="1753699" y="3519190"/>
            <a:ext cx="576131" cy="1269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536384-0F2F-4193-8A79-93936AB378E5}"/>
              </a:ext>
            </a:extLst>
          </p:cNvPr>
          <p:cNvSpPr/>
          <p:nvPr/>
        </p:nvSpPr>
        <p:spPr>
          <a:xfrm>
            <a:off x="2449355" y="3458520"/>
            <a:ext cx="1987757" cy="15315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419AE36-E34C-469D-8031-EA6F9697A3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5" y="5252474"/>
            <a:ext cx="1832852" cy="45454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560DCA-C121-486B-8EB3-FAAA5567FECE}"/>
              </a:ext>
            </a:extLst>
          </p:cNvPr>
          <p:cNvSpPr/>
          <p:nvPr/>
        </p:nvSpPr>
        <p:spPr>
          <a:xfrm>
            <a:off x="396315" y="5037292"/>
            <a:ext cx="1987757" cy="15315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설명선 3(강조선) 12">
            <a:extLst>
              <a:ext uri="{FF2B5EF4-FFF2-40B4-BE49-F238E27FC236}">
                <a16:creationId xmlns:a16="http://schemas.microsoft.com/office/drawing/2014/main" id="{CDAD15E3-2D78-44EB-BB1B-5435386A674F}"/>
              </a:ext>
            </a:extLst>
          </p:cNvPr>
          <p:cNvSpPr/>
          <p:nvPr/>
        </p:nvSpPr>
        <p:spPr>
          <a:xfrm>
            <a:off x="776271" y="7707371"/>
            <a:ext cx="2288889" cy="258927"/>
          </a:xfrm>
          <a:prstGeom prst="accentCallout3">
            <a:avLst>
              <a:gd name="adj1" fmla="val 48179"/>
              <a:gd name="adj2" fmla="val 972"/>
              <a:gd name="adj3" fmla="val -32405"/>
              <a:gd name="adj4" fmla="val -10952"/>
              <a:gd name="adj5" fmla="val -168445"/>
              <a:gd name="adj6" fmla="val -10161"/>
              <a:gd name="adj7" fmla="val -428659"/>
              <a:gd name="adj8" fmla="val 501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해결되지 않은 고객이슈 리스트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6D4CA1-F703-4B9D-ABDE-8D4BB477C0A3}"/>
              </a:ext>
            </a:extLst>
          </p:cNvPr>
          <p:cNvSpPr/>
          <p:nvPr/>
        </p:nvSpPr>
        <p:spPr>
          <a:xfrm>
            <a:off x="2456799" y="5037292"/>
            <a:ext cx="1987757" cy="15315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BF6A00B-1EAA-41ED-8D64-00D5480E63A2}"/>
              </a:ext>
            </a:extLst>
          </p:cNvPr>
          <p:cNvSpPr/>
          <p:nvPr/>
        </p:nvSpPr>
        <p:spPr>
          <a:xfrm>
            <a:off x="4501410" y="5034592"/>
            <a:ext cx="1987757" cy="15315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설명선 3(강조선) 12">
            <a:extLst>
              <a:ext uri="{FF2B5EF4-FFF2-40B4-BE49-F238E27FC236}">
                <a16:creationId xmlns:a16="http://schemas.microsoft.com/office/drawing/2014/main" id="{63826FD0-B1F6-4C52-AD49-C9741778DA36}"/>
              </a:ext>
            </a:extLst>
          </p:cNvPr>
          <p:cNvSpPr/>
          <p:nvPr/>
        </p:nvSpPr>
        <p:spPr>
          <a:xfrm>
            <a:off x="4428703" y="7448444"/>
            <a:ext cx="2257790" cy="258927"/>
          </a:xfrm>
          <a:prstGeom prst="accentCallout3">
            <a:avLst>
              <a:gd name="adj1" fmla="val 48179"/>
              <a:gd name="adj2" fmla="val 972"/>
              <a:gd name="adj3" fmla="val -63673"/>
              <a:gd name="adj4" fmla="val -3345"/>
              <a:gd name="adj5" fmla="val -70961"/>
              <a:gd name="adj6" fmla="val 24775"/>
              <a:gd name="adj7" fmla="val -322752"/>
              <a:gd name="adj8" fmla="val 2611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최근 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주동안 미활동인 영업기회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설명선 3(강조선) 12">
            <a:extLst>
              <a:ext uri="{FF2B5EF4-FFF2-40B4-BE49-F238E27FC236}">
                <a16:creationId xmlns:a16="http://schemas.microsoft.com/office/drawing/2014/main" id="{59BFA697-FE66-4677-A236-6D50D0739BEB}"/>
              </a:ext>
            </a:extLst>
          </p:cNvPr>
          <p:cNvSpPr/>
          <p:nvPr/>
        </p:nvSpPr>
        <p:spPr>
          <a:xfrm>
            <a:off x="2449354" y="6956068"/>
            <a:ext cx="1843741" cy="399233"/>
          </a:xfrm>
          <a:prstGeom prst="accentCallout3">
            <a:avLst>
              <a:gd name="adj1" fmla="val 48179"/>
              <a:gd name="adj2" fmla="val 972"/>
              <a:gd name="adj3" fmla="val 31971"/>
              <a:gd name="adj4" fmla="val -8038"/>
              <a:gd name="adj5" fmla="val -16634"/>
              <a:gd name="adj6" fmla="val -6901"/>
              <a:gd name="adj7" fmla="val -90010"/>
              <a:gd name="adj8" fmla="val 847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완료목표날짜가 가깝거나 지난 영업활동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318D171-D818-4F01-918D-5F9088D63ED9}"/>
              </a:ext>
            </a:extLst>
          </p:cNvPr>
          <p:cNvSpPr/>
          <p:nvPr/>
        </p:nvSpPr>
        <p:spPr>
          <a:xfrm>
            <a:off x="4504820" y="3453752"/>
            <a:ext cx="1987757" cy="15315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설명선 3(강조선) 22">
            <a:extLst>
              <a:ext uri="{FF2B5EF4-FFF2-40B4-BE49-F238E27FC236}">
                <a16:creationId xmlns:a16="http://schemas.microsoft.com/office/drawing/2014/main" id="{82B6D2C9-CB74-4154-A2DD-44C66BD9685B}"/>
              </a:ext>
            </a:extLst>
          </p:cNvPr>
          <p:cNvSpPr/>
          <p:nvPr/>
        </p:nvSpPr>
        <p:spPr>
          <a:xfrm>
            <a:off x="691401" y="2763937"/>
            <a:ext cx="1369447" cy="335312"/>
          </a:xfrm>
          <a:prstGeom prst="accentCallout3">
            <a:avLst>
              <a:gd name="adj1" fmla="val 58389"/>
              <a:gd name="adj2" fmla="val 215"/>
              <a:gd name="adj3" fmla="val 107166"/>
              <a:gd name="adj4" fmla="val -13924"/>
              <a:gd name="adj5" fmla="val 152527"/>
              <a:gd name="adj6" fmla="val -11661"/>
              <a:gd name="adj7" fmla="val 233057"/>
              <a:gd name="adj8" fmla="val 7199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일별로 선택하여 자신의 일정 확인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설명선 3(강조선) 22">
            <a:extLst>
              <a:ext uri="{FF2B5EF4-FFF2-40B4-BE49-F238E27FC236}">
                <a16:creationId xmlns:a16="http://schemas.microsoft.com/office/drawing/2014/main" id="{A84E4B0C-34E3-4E68-AFF7-8A6ECD84C0FE}"/>
              </a:ext>
            </a:extLst>
          </p:cNvPr>
          <p:cNvSpPr/>
          <p:nvPr/>
        </p:nvSpPr>
        <p:spPr>
          <a:xfrm>
            <a:off x="2651201" y="2761351"/>
            <a:ext cx="1369447" cy="335312"/>
          </a:xfrm>
          <a:prstGeom prst="accentCallout3">
            <a:avLst>
              <a:gd name="adj1" fmla="val 58389"/>
              <a:gd name="adj2" fmla="val 215"/>
              <a:gd name="adj3" fmla="val 107166"/>
              <a:gd name="adj4" fmla="val -13924"/>
              <a:gd name="adj5" fmla="val 152527"/>
              <a:gd name="adj6" fmla="val -11661"/>
              <a:gd name="adj7" fmla="val 194708"/>
              <a:gd name="adj8" fmla="val 35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최근 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7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일간 진행중인 영업기회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설명선 3(강조선) 22">
            <a:extLst>
              <a:ext uri="{FF2B5EF4-FFF2-40B4-BE49-F238E27FC236}">
                <a16:creationId xmlns:a16="http://schemas.microsoft.com/office/drawing/2014/main" id="{13988B00-3EF3-46DA-95C7-7996AC9B6613}"/>
              </a:ext>
            </a:extLst>
          </p:cNvPr>
          <p:cNvSpPr/>
          <p:nvPr/>
        </p:nvSpPr>
        <p:spPr>
          <a:xfrm>
            <a:off x="4653136" y="2761351"/>
            <a:ext cx="1710180" cy="236727"/>
          </a:xfrm>
          <a:prstGeom prst="accentCallout3">
            <a:avLst>
              <a:gd name="adj1" fmla="val 58389"/>
              <a:gd name="adj2" fmla="val 215"/>
              <a:gd name="adj3" fmla="val 94383"/>
              <a:gd name="adj4" fmla="val -13915"/>
              <a:gd name="adj5" fmla="val 187911"/>
              <a:gd name="adj6" fmla="val -13220"/>
              <a:gd name="adj7" fmla="val 264767"/>
              <a:gd name="adj8" fmla="val 470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진행중인 잠재영업기회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08E66E-1456-4AB9-93AE-E34232AB6B24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9" name="직사각형 28">
              <a:hlinkClick r:id="rId6" action="ppaction://hlinksldjump"/>
              <a:extLst>
                <a:ext uri="{FF2B5EF4-FFF2-40B4-BE49-F238E27FC236}">
                  <a16:creationId xmlns:a16="http://schemas.microsoft.com/office/drawing/2014/main" id="{D2C8C405-DB8F-4ADE-9E16-14BBCE01E8FA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FFFF00"/>
                  </a:solidFill>
                </a:rPr>
                <a:t>목차로</a:t>
              </a:r>
              <a:r>
                <a:rPr lang="ko-KR" altLang="en-US" sz="1000"/>
                <a:t> </a:t>
              </a:r>
              <a:r>
                <a:rPr lang="ko-KR" altLang="en-US" sz="1000" dirty="0"/>
                <a:t>이동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F7C0B60-55B8-4C9F-92CF-9516EA7DA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425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341490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올해 기준으로 영업실적 데이터 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나의  관리고객 리스트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최근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고객컨택내용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(1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달 이내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)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일정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진행중인 영업기회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해결되지 않은 고객이슈 리스트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56934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kern="0">
                <a:solidFill>
                  <a:srgbClr val="FFFFFF"/>
                </a:solidFill>
              </a:rPr>
              <a:t>HOME_</a:t>
            </a:r>
            <a:r>
              <a:rPr lang="ko-KR" altLang="en-US" sz="1200" b="1" kern="0">
                <a:solidFill>
                  <a:srgbClr val="FFFFFF"/>
                </a:solidFill>
              </a:rPr>
              <a:t>공통 </a:t>
            </a:r>
            <a:r>
              <a:rPr lang="ko-KR" altLang="en-US" sz="1200" b="1" kern="0" dirty="0">
                <a:solidFill>
                  <a:srgbClr val="FFFFFF"/>
                </a:solidFill>
              </a:rPr>
              <a:t>메인 화면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3-2</a:t>
            </a:r>
            <a:r>
              <a:rPr lang="en-US" altLang="ko-KR" sz="2400" b="1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메인 화면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83E493-02C6-484E-B7F3-EA0E53CA2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2" y="2819651"/>
            <a:ext cx="6065655" cy="2349373"/>
          </a:xfrm>
          <a:prstGeom prst="rect">
            <a:avLst/>
          </a:prstGeom>
          <a:ln w="19050">
            <a:solidFill>
              <a:srgbClr val="007AD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C80DC3-BFCD-4315-8D91-68D090108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90" y="5371943"/>
            <a:ext cx="5181164" cy="3913495"/>
          </a:xfrm>
          <a:prstGeom prst="rect">
            <a:avLst/>
          </a:prstGeom>
          <a:ln w="19050">
            <a:solidFill>
              <a:srgbClr val="007AD0"/>
            </a:solidFill>
          </a:ln>
        </p:spPr>
      </p:pic>
      <p:sp>
        <p:nvSpPr>
          <p:cNvPr id="32" name="아래쪽 화살표 8">
            <a:extLst>
              <a:ext uri="{FF2B5EF4-FFF2-40B4-BE49-F238E27FC236}">
                <a16:creationId xmlns:a16="http://schemas.microsoft.com/office/drawing/2014/main" id="{1F034F1F-6C86-4A7F-A33D-66C9C15098CE}"/>
              </a:ext>
            </a:extLst>
          </p:cNvPr>
          <p:cNvSpPr/>
          <p:nvPr/>
        </p:nvSpPr>
        <p:spPr>
          <a:xfrm>
            <a:off x="6081526" y="3348847"/>
            <a:ext cx="404223" cy="197325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957B985-90A2-4049-A9B8-7565A2017D1C}"/>
              </a:ext>
            </a:extLst>
          </p:cNvPr>
          <p:cNvSpPr/>
          <p:nvPr/>
        </p:nvSpPr>
        <p:spPr>
          <a:xfrm>
            <a:off x="5999417" y="3075411"/>
            <a:ext cx="505038" cy="273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560DCA-C121-486B-8EB3-FAAA5567FECE}"/>
              </a:ext>
            </a:extLst>
          </p:cNvPr>
          <p:cNvSpPr/>
          <p:nvPr/>
        </p:nvSpPr>
        <p:spPr>
          <a:xfrm>
            <a:off x="3585529" y="8091154"/>
            <a:ext cx="683503" cy="2823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설명선 3(강조선) 12">
            <a:extLst>
              <a:ext uri="{FF2B5EF4-FFF2-40B4-BE49-F238E27FC236}">
                <a16:creationId xmlns:a16="http://schemas.microsoft.com/office/drawing/2014/main" id="{A4F84232-A7F9-44CA-9E91-13AC7357B1D7}"/>
              </a:ext>
            </a:extLst>
          </p:cNvPr>
          <p:cNvSpPr/>
          <p:nvPr/>
        </p:nvSpPr>
        <p:spPr>
          <a:xfrm>
            <a:off x="692696" y="7002403"/>
            <a:ext cx="1962750" cy="363840"/>
          </a:xfrm>
          <a:prstGeom prst="accentCallout3">
            <a:avLst>
              <a:gd name="adj1" fmla="val 48179"/>
              <a:gd name="adj2" fmla="val 101503"/>
              <a:gd name="adj3" fmla="val 109789"/>
              <a:gd name="adj4" fmla="val 125746"/>
              <a:gd name="adj5" fmla="val 271364"/>
              <a:gd name="adj6" fmla="val 114277"/>
              <a:gd name="adj7" fmla="val 345140"/>
              <a:gd name="adj8" fmla="val 14478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모듈을 선택하여 순서변경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BB79C-F648-4CCC-A6D4-C5E63DE252FA}"/>
              </a:ext>
            </a:extLst>
          </p:cNvPr>
          <p:cNvSpPr/>
          <p:nvPr/>
        </p:nvSpPr>
        <p:spPr>
          <a:xfrm>
            <a:off x="5315914" y="5991542"/>
            <a:ext cx="543671" cy="222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 w="19050">
                <a:solidFill>
                  <a:schemeClr val="tx1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설명선 3(강조선) 12">
            <a:extLst>
              <a:ext uri="{FF2B5EF4-FFF2-40B4-BE49-F238E27FC236}">
                <a16:creationId xmlns:a16="http://schemas.microsoft.com/office/drawing/2014/main" id="{9F9C0F79-AD85-4A94-9796-5F50BD95C3BC}"/>
              </a:ext>
            </a:extLst>
          </p:cNvPr>
          <p:cNvSpPr/>
          <p:nvPr/>
        </p:nvSpPr>
        <p:spPr>
          <a:xfrm>
            <a:off x="4263047" y="8751514"/>
            <a:ext cx="1818479" cy="363840"/>
          </a:xfrm>
          <a:prstGeom prst="accentCallout3">
            <a:avLst>
              <a:gd name="adj1" fmla="val 48179"/>
              <a:gd name="adj2" fmla="val 101503"/>
              <a:gd name="adj3" fmla="val -204360"/>
              <a:gd name="adj4" fmla="val 118409"/>
              <a:gd name="adj5" fmla="val -545424"/>
              <a:gd name="adj6" fmla="val 109246"/>
              <a:gd name="adj7" fmla="val -683284"/>
              <a:gd name="adj8" fmla="val 7796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모듈 사용여부 설정 기능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설명선 3(강조선) 12">
            <a:extLst>
              <a:ext uri="{FF2B5EF4-FFF2-40B4-BE49-F238E27FC236}">
                <a16:creationId xmlns:a16="http://schemas.microsoft.com/office/drawing/2014/main" id="{474D53B6-B5D4-41BD-97F7-A768749E6A09}"/>
              </a:ext>
            </a:extLst>
          </p:cNvPr>
          <p:cNvSpPr/>
          <p:nvPr/>
        </p:nvSpPr>
        <p:spPr>
          <a:xfrm>
            <a:off x="2044902" y="2912130"/>
            <a:ext cx="2202199" cy="436227"/>
          </a:xfrm>
          <a:prstGeom prst="accentCallout3">
            <a:avLst>
              <a:gd name="adj1" fmla="val 48179"/>
              <a:gd name="adj2" fmla="val 101503"/>
              <a:gd name="adj3" fmla="val 46959"/>
              <a:gd name="adj4" fmla="val 127518"/>
              <a:gd name="adj5" fmla="val 87870"/>
              <a:gd name="adj6" fmla="val 149831"/>
              <a:gd name="adj7" fmla="val 89994"/>
              <a:gd name="adj8" fmla="val 17722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메인화면 각 영역의 순서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사용여부를 설정할 수 있다</a:t>
            </a:r>
            <a:r>
              <a:rPr lang="en-US" altLang="ko-KR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8A9310-06F9-4FBD-805E-95C082C241C4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9" name="직사각형 18">
              <a:hlinkClick r:id="rId4" action="ppaction://hlinksldjump"/>
              <a:extLst>
                <a:ext uri="{FF2B5EF4-FFF2-40B4-BE49-F238E27FC236}">
                  <a16:creationId xmlns:a16="http://schemas.microsoft.com/office/drawing/2014/main" id="{A1FDD1ED-9FCA-43D2-B5EF-49BBB4ED5733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rgbClr val="FFFF00"/>
                  </a:solidFill>
                </a:rPr>
                <a:t>목차로</a:t>
              </a:r>
              <a:r>
                <a:rPr lang="ko-KR" altLang="en-US" sz="1000"/>
                <a:t> </a:t>
              </a:r>
              <a:r>
                <a:rPr lang="ko-KR" altLang="en-US" sz="1000" dirty="0"/>
                <a:t>이동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A173E7-DFA6-440B-A4AB-A438291C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7283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TextBox 12"/>
          <p:cNvSpPr txBox="1">
            <a:spLocks noChangeArrowheads="1"/>
          </p:cNvSpPr>
          <p:nvPr/>
        </p:nvSpPr>
        <p:spPr bwMode="auto">
          <a:xfrm>
            <a:off x="2205310" y="4125826"/>
            <a:ext cx="33845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4.1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4.2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4.3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20281" y="3267217"/>
            <a:ext cx="580551" cy="580551"/>
          </a:xfrm>
          <a:prstGeom prst="rect">
            <a:avLst/>
          </a:prstGeom>
          <a:solidFill>
            <a:srgbClr val="081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CFB8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6563" y="3336004"/>
            <a:ext cx="3642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4</a:t>
            </a:r>
            <a:endParaRPr lang="en-US" altLang="ko-KR" sz="2500" b="1" spc="-50" dirty="0">
              <a:solidFill>
                <a:schemeClr val="bg1"/>
              </a:solidFill>
              <a:latin typeface="Arial" panose="020B0604020202020204" pitchFamily="34" charset="0"/>
              <a:ea typeface="나눔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70792" y="3368824"/>
            <a:ext cx="3752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2600" b="1" dirty="0" err="1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고객사</a:t>
            </a:r>
            <a:r>
              <a:rPr lang="ko-KR" altLang="en-US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 및 고객개인정보</a:t>
            </a:r>
          </a:p>
        </p:txBody>
      </p:sp>
      <p:sp>
        <p:nvSpPr>
          <p:cNvPr id="26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7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068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92696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1-1.   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영업 실행 플랫폼</a:t>
            </a:r>
          </a:p>
        </p:txBody>
      </p:sp>
      <p:sp>
        <p:nvSpPr>
          <p:cNvPr id="7" name="Rectangle 61"/>
          <p:cNvSpPr>
            <a:spLocks noChangeArrowheads="1"/>
          </p:cNvSpPr>
          <p:nvPr/>
        </p:nvSpPr>
        <p:spPr bwMode="auto">
          <a:xfrm>
            <a:off x="1188043" y="2422207"/>
            <a:ext cx="22778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DB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모니터링 툴의 성공적인 구축</a:t>
            </a:r>
          </a:p>
        </p:txBody>
      </p:sp>
      <p:sp>
        <p:nvSpPr>
          <p:cNvPr id="44" name="Rectangle 100"/>
          <p:cNvSpPr txBox="1">
            <a:spLocks noChangeArrowheads="1"/>
          </p:cNvSpPr>
          <p:nvPr/>
        </p:nvSpPr>
        <p:spPr bwMode="auto">
          <a:xfrm>
            <a:off x="414815" y="1782739"/>
            <a:ext cx="6028370" cy="668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72000" indent="144000" algn="just"/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대부분의 기업들은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 관리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세일즈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자동화란 이름으로 소프트웨어를 사용하고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회사의 규모에 따라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업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業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성격에 따라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차이는 있겠지만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대부분의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B2B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기업들에게 효과적인 영업관리는 여전히 미완의 숙제입니다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100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이상의 역사를 가지고 수 십 만 명의 직원을 둔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B2B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대표 기업부터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10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 미만의 영업직원을 둔 회사에 이르기까지 나름의 관리 툴을 사용하고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72000" indent="14400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/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하지만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효용성에 대한 부정적 의식이 지배적이고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GIGO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반복되고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불필요한 데이터 입력에 모두가 허덕이고 있는 것이 실상입니다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 직원은 시스템을 활용하기 보단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회사와 조직에서 요구하는 기본적인 데이터와 정보를 마지못해 입력하는 정도입니다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이렇게 쌓인 데이터와 정보는 시간이 지날수록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쓰레기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되고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그런 정보와 데이터를 중심으로 관리되는 영업은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악순환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＇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반복합니다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/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그럴까요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세일즈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관련 툴의 출발점에 원초적 문제가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.‘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 실적을 어떻게 관리 할 것인가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?’‘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어떻게 쉽게 결과를 예측할 수 있을까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?’‘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어떻게 쉽게 상황을 들여다 보고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미래의 문제를 알 수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있을까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?’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당연히 필요한 기능이고 필요한 정보는 관리자와 경영층에게 적시에 제공되어야 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하지만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문제는 그 시작점에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영업직원이 시스템을 귀찮게 생각하고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관리와 감시의 도구로 생각하는 시스템은 제대로 운영될 수 없습니다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시스템의 시작점이자 핵심인 영업직원들이 시스템을 불필요하게 생각하고 귀찮게 생각한다면 정보 입력 시기를 놓치고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정보의 질은 떨어지며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데이터의 정합성은 보장되지 않습니다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시간이 흐르면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이런 영업 시스템은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영업직원이 활용하는 시스템이 아닌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경영층과 관리자의 시스템이 되어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모두에게 고통을 주게 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효율성을 개선하고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생산성을 높이며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성과를 극대화시키는 도구가 되어야 할 시스템은 비효율의 근원이 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이것이 현실입니다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/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셀러들이 자발적으로 쓰는 시스템이 되어야 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그러기 위해선 셀러에게 도움이 되는 시스템이 되어야 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셀러들에게 불필요한 업무를 요구하는 시스템이 되어선 안됩니다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셀러에게 셀러로서의 기본적인 책무를 교육하고 필요환 정보입력은 그 필요성을 교육되고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궁극적으로 그것이 셀러에게 도움이 된다는 것의 확신을 심어주면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셀러는 자발적으로 필요한 데이터와 정보를 입력하고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자발적으로 이 시스템의 주인이 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셀러를 중심으로 설계하고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추출의 관점에서 시작하는 것이 아니라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 활동의 플랫폼을 지향하면 가능합니다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저희는 이런 플랫폼을 구현하였습니다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72000" indent="144000" algn="just"/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 영업의 모든 부문을 직접 운영하면서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시스템과 영업직원 사이의 불신과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Cynicism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목도해 왔습니다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원인을 알고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해결 방안을 알고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 해결의 플랫폼이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THE Seller</a:t>
            </a:r>
            <a:r>
              <a:rPr lang="en-US" altLang="ko-KR" sz="1000" b="1" dirty="0">
                <a:ea typeface="맑은 고딕" panose="020B0503020000020004" pitchFamily="50" charset="-127"/>
              </a:rPr>
              <a:t>´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플랫폼을 기반으로 회사의 상황에 맞게 함께 보완하고 정착시킬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3200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 정보 지원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3200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 만족 및 이슈 관리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3200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 기회 관리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43200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시장접근경로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협력 관리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3200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성과관리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3200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장기 전략 기획 및 관리  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3200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일정관리 시스템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3200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실전 템플릿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/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실행과 연계되는 교육 프로그램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실행이 성과로 연결될 수 있도록 지원하는 컨설팅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그리고 이것을 프로세스로 녹여내고 조직에 내재화하기 위한 셀러를 위한 플랫폼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이것이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KSI Group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새로운 소프트웨어입니다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이것은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KSI Group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지향하는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Plan-Do-See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마지막 방점이자 핵심입니다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132A60-F02B-4815-BA8F-FF17F48DED57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6" name="직사각형 5">
              <a:hlinkClick r:id="rId3" action="ppaction://hlinksldjump"/>
              <a:extLst>
                <a:ext uri="{FF2B5EF4-FFF2-40B4-BE49-F238E27FC236}">
                  <a16:creationId xmlns:a16="http://schemas.microsoft.com/office/drawing/2014/main" id="{9DAC3DF6-54A4-4B5C-98AF-BA3682626443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FA2D2F0-FB09-46A4-98D8-CDDCD1DC7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0089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34634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ko-KR" altLang="en-US" sz="1600" b="1" spc="-150" dirty="0">
                <a:solidFill>
                  <a:prstClr val="white"/>
                </a:solidFill>
                <a:ea typeface="맑은 고딕" panose="020B0503020000020004" pitchFamily="50" charset="-127"/>
              </a:rPr>
              <a:t>고객사 및 고객개인정보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406954" y="1640632"/>
            <a:ext cx="6028370" cy="432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72000" indent="144000" algn="just">
              <a:lnSpc>
                <a:spcPct val="1200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 및 고객개인정보 페이지는 사용자가 신규 고객사와 고객개인 정보를 추가하고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등록되어 있는 고객사와 고객개인 정보를 한눈에 볼 수 있는 페이지 입니다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14400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 및 고객개인정보 등록 및 수정할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 및 고객개인정보 검색할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 상세정보를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 소속 고객개인 리스트를 직급 순으로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클릭 시 해당 고객개인 정보 상세페이지로 이동합니다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 연관 영업기회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고객이슈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컨택이력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리스트를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클릭 시 해당 상세페이지로 이동합니다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고객사가 진행한 프로젝트관리 이력을 고객개인의 역할별로 상세히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 조직도 및 파일을 첨부할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고객개인 정보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고객개인 상세정보를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고객개인의 재직여부와 이직관리 정보를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고객개인 연관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컨택이력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소속고객사의 고객개인 리스트를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클릭 시 해당 상세페이지로 이동합니다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1CA661-9F98-4069-B17B-71B6169CB699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8" name="직사각형 7">
              <a:hlinkClick r:id="rId2" action="ppaction://hlinksldjump"/>
              <a:extLst>
                <a:ext uri="{FF2B5EF4-FFF2-40B4-BE49-F238E27FC236}">
                  <a16:creationId xmlns:a16="http://schemas.microsoft.com/office/drawing/2014/main" id="{1C65BCE1-A591-404A-A2C5-5A569CF7164D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FEA0112-A2E2-4FC0-AFCA-1D63BBC6D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1854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Rectangle 61"/>
          <p:cNvSpPr>
            <a:spLocks noChangeArrowheads="1"/>
          </p:cNvSpPr>
          <p:nvPr/>
        </p:nvSpPr>
        <p:spPr bwMode="auto">
          <a:xfrm>
            <a:off x="1188043" y="2422207"/>
            <a:ext cx="274594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고객사정보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검색</a:t>
            </a:r>
          </a:p>
        </p:txBody>
      </p:sp>
      <p:sp>
        <p:nvSpPr>
          <p:cNvPr id="8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영업대표의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영역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(Territory)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별로 열람 권한 부여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검색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신규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6440" y="6537176"/>
            <a:ext cx="56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원하는 고객사를 검색하여 고객사에 대한 세부 정보를 확인한다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검색란을</a:t>
            </a:r>
            <a:r>
              <a:rPr lang="ko-KR" altLang="en-US" sz="1400" dirty="0"/>
              <a:t> 비우고 검색버튼을 누르면 전체리스트를 가져온다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105174"/>
            <a:ext cx="5105400" cy="29337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76300" y="3125079"/>
            <a:ext cx="5105400" cy="290533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38350E-9335-4C7B-9559-9E6B6C4049C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3" name="직사각형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C2DBAB6F-096F-40C4-8C5B-42692BC60B64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7BDC809-3169-42CB-8466-FB993E85B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331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62" y="3224808"/>
            <a:ext cx="5510675" cy="28933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8A2ABF-5AA8-4639-9104-A62218EA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70" y="3394618"/>
            <a:ext cx="5567367" cy="244766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Rectangle 100"/>
          <p:cNvSpPr txBox="1">
            <a:spLocks noChangeArrowheads="1"/>
          </p:cNvSpPr>
          <p:nvPr/>
        </p:nvSpPr>
        <p:spPr bwMode="auto">
          <a:xfrm>
            <a:off x="1350122" y="1433785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기본정보 및 조직정보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440" y="6879793"/>
            <a:ext cx="56108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‘</a:t>
            </a:r>
            <a:r>
              <a:rPr lang="ko-KR" altLang="en-US" sz="1400" dirty="0" err="1"/>
              <a:t>고객사</a:t>
            </a:r>
            <a:r>
              <a:rPr lang="ko-KR" altLang="en-US" sz="1400" dirty="0"/>
              <a:t> 정보</a:t>
            </a:r>
            <a:r>
              <a:rPr lang="en-US" altLang="ko-KR" sz="1400" dirty="0"/>
              <a:t>’, ‘</a:t>
            </a:r>
            <a:r>
              <a:rPr lang="ko-KR" altLang="en-US" sz="1400" dirty="0"/>
              <a:t>기타</a:t>
            </a:r>
            <a:r>
              <a:rPr lang="en-US" altLang="ko-KR" sz="1400" dirty="0"/>
              <a:t>‘, ‘</a:t>
            </a:r>
            <a:r>
              <a:rPr lang="ko-KR" altLang="en-US" sz="1400" dirty="0"/>
              <a:t>고객개인리스트</a:t>
            </a:r>
            <a:r>
              <a:rPr lang="en-US" altLang="ko-KR" sz="1400" dirty="0"/>
              <a:t>‘</a:t>
            </a:r>
            <a:r>
              <a:rPr lang="ko-KR" altLang="en-US" sz="1400" dirty="0"/>
              <a:t>를 확인할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조직도보기 </a:t>
            </a:r>
            <a:r>
              <a:rPr lang="en-US" altLang="ko-KR" sz="1400" dirty="0"/>
              <a:t>: </a:t>
            </a:r>
            <a:r>
              <a:rPr lang="ko-KR" altLang="en-US" sz="1400" dirty="0"/>
              <a:t>해당 고객사의 조직도를 볼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고객개인리스트 </a:t>
            </a:r>
            <a:r>
              <a:rPr lang="en-US" altLang="ko-KR" sz="1400" dirty="0"/>
              <a:t>:</a:t>
            </a:r>
            <a:r>
              <a:rPr lang="ko-KR" altLang="en-US" sz="1400" dirty="0"/>
              <a:t> 해당 고객사에 속해 있는 고객개인리스트이다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고객개인리스트는 고객개인 정보 페이지와 연동되어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고객개인명을 클릭하면 해당 고객개인 정보 페이지로 이동한다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Rectangle 61"/>
          <p:cNvSpPr>
            <a:spLocks noChangeArrowheads="1"/>
          </p:cNvSpPr>
          <p:nvPr/>
        </p:nvSpPr>
        <p:spPr bwMode="auto">
          <a:xfrm>
            <a:off x="1188043" y="2422207"/>
            <a:ext cx="31627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고객사정보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연관정보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93630" y="5263711"/>
            <a:ext cx="5371673" cy="170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462828" y="2841597"/>
            <a:ext cx="1766272" cy="360100"/>
            <a:chOff x="626440" y="4592960"/>
            <a:chExt cx="3301142" cy="432048"/>
          </a:xfrm>
        </p:grpSpPr>
        <p:sp>
          <p:nvSpPr>
            <p:cNvPr id="13" name="직사각형 12"/>
            <p:cNvSpPr/>
            <p:nvPr/>
          </p:nvSpPr>
          <p:spPr>
            <a:xfrm>
              <a:off x="626440" y="4592960"/>
              <a:ext cx="3301142" cy="43204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7000">
                  <a:schemeClr val="accent1">
                    <a:alpha val="58000"/>
                    <a:lumMod val="81000"/>
                    <a:lumOff val="19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shade val="5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6012" y="4687167"/>
              <a:ext cx="31835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/>
                <a:t>고객사</a:t>
              </a:r>
              <a:r>
                <a:rPr lang="ko-KR" altLang="en-US" sz="1050" dirty="0"/>
                <a:t> 정보를 수정한다</a:t>
              </a:r>
              <a:r>
                <a:rPr lang="en-US" altLang="ko-KR" sz="1050"/>
                <a:t>.</a:t>
              </a:r>
              <a:endParaRPr lang="ko-KR" altLang="en-US" sz="1050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784570" y="3640221"/>
            <a:ext cx="460362" cy="267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5" idx="0"/>
            <a:endCxn id="13" idx="3"/>
          </p:cNvCxnSpPr>
          <p:nvPr/>
        </p:nvCxnSpPr>
        <p:spPr>
          <a:xfrm rot="16200000" flipV="1">
            <a:off x="4812639" y="2438108"/>
            <a:ext cx="618574" cy="178565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4" y="4652776"/>
            <a:ext cx="5455541" cy="11516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86212" y="3243415"/>
            <a:ext cx="5743336" cy="29275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643767" y="3379739"/>
            <a:ext cx="576498" cy="2892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6700D5-57C8-4E73-A809-4B781CF3E2EA}"/>
              </a:ext>
            </a:extLst>
          </p:cNvPr>
          <p:cNvSpPr/>
          <p:nvPr/>
        </p:nvSpPr>
        <p:spPr>
          <a:xfrm>
            <a:off x="3645024" y="3425202"/>
            <a:ext cx="1152127" cy="170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37DDD27-EDFE-4C3D-9985-96CF7FC78255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7" name="직사각형 26">
              <a:hlinkClick r:id="rId5" action="ppaction://hlinksldjump"/>
              <a:extLst>
                <a:ext uri="{FF2B5EF4-FFF2-40B4-BE49-F238E27FC236}">
                  <a16:creationId xmlns:a16="http://schemas.microsoft.com/office/drawing/2014/main" id="{4E845511-A09B-4C93-B834-9B77EADFB9FE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DAA8F6D-A6FE-4673-B6F8-3D4C61BA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219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7C09D3-B9FF-453F-8527-9D6404E0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85" y="3577248"/>
            <a:ext cx="5683642" cy="1998782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98" y="7518945"/>
            <a:ext cx="592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고객사</a:t>
            </a:r>
            <a:r>
              <a:rPr lang="en-US" altLang="ko-KR" sz="1400" dirty="0"/>
              <a:t>(KB</a:t>
            </a:r>
            <a:r>
              <a:rPr lang="ko-KR" altLang="en-US" sz="1400" dirty="0"/>
              <a:t>국민카드</a:t>
            </a:r>
            <a:r>
              <a:rPr lang="en-US" altLang="ko-KR" sz="1400" dirty="0"/>
              <a:t>)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IT</a:t>
            </a:r>
            <a:r>
              <a:rPr lang="ko-KR" altLang="en-US" sz="1400" dirty="0"/>
              <a:t>정보</a:t>
            </a:r>
            <a:r>
              <a:rPr lang="en-US" altLang="ko-KR" sz="1400" dirty="0"/>
              <a:t>(HW,SW</a:t>
            </a:r>
            <a:r>
              <a:rPr lang="ko-KR" altLang="en-US" sz="1400" dirty="0"/>
              <a:t>제품 등</a:t>
            </a:r>
            <a:r>
              <a:rPr lang="en-US" altLang="ko-KR" sz="1400" dirty="0"/>
              <a:t>)</a:t>
            </a:r>
            <a:r>
              <a:rPr lang="ko-KR" altLang="en-US" sz="1400" dirty="0"/>
              <a:t>를 보여준다</a:t>
            </a:r>
            <a:r>
              <a:rPr lang="en-US" altLang="ko-KR" sz="1400" dirty="0"/>
              <a:t>.</a:t>
            </a:r>
          </a:p>
        </p:txBody>
      </p:sp>
      <p:sp>
        <p:nvSpPr>
          <p:cNvPr id="13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기본정보 및 조직정보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1188043" y="2422207"/>
            <a:ext cx="283891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IT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연관정보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297" y="4230159"/>
            <a:ext cx="5672206" cy="1345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 flipH="1">
            <a:off x="1210955" y="3756341"/>
            <a:ext cx="458233" cy="2724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9568" y="3547972"/>
            <a:ext cx="5767665" cy="2053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865773-81BD-4CE0-87EF-6B76C4356EEA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3" name="직사각형 22">
              <a:hlinkClick r:id="rId3" action="ppaction://hlinksldjump"/>
              <a:extLst>
                <a:ext uri="{FF2B5EF4-FFF2-40B4-BE49-F238E27FC236}">
                  <a16:creationId xmlns:a16="http://schemas.microsoft.com/office/drawing/2014/main" id="{123897B0-FA5D-45CC-9896-A47DD1AB308B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98360F6-E0DA-462E-84BA-0B1AF689D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20" name="설명선 3(강조선) 19"/>
          <p:cNvSpPr/>
          <p:nvPr/>
        </p:nvSpPr>
        <p:spPr>
          <a:xfrm>
            <a:off x="721577" y="6681192"/>
            <a:ext cx="2275375" cy="521698"/>
          </a:xfrm>
          <a:prstGeom prst="accentCallout3">
            <a:avLst>
              <a:gd name="adj1" fmla="val 49566"/>
              <a:gd name="adj2" fmla="val 100408"/>
              <a:gd name="adj3" fmla="val 19460"/>
              <a:gd name="adj4" fmla="val 124799"/>
              <a:gd name="adj5" fmla="val -29787"/>
              <a:gd name="adj6" fmla="val 131934"/>
              <a:gd name="adj7" fmla="val -216184"/>
              <a:gd name="adj8" fmla="val 13015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IT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정보 항목별로 제품의 내용을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4346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BAC688-0320-42F6-9A55-0D14ED3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86" y="3575897"/>
            <a:ext cx="5684281" cy="1866080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148" y="7518945"/>
            <a:ext cx="5610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고객사</a:t>
            </a:r>
            <a:r>
              <a:rPr lang="en-US" altLang="ko-KR" sz="1400" dirty="0"/>
              <a:t>(KB</a:t>
            </a:r>
            <a:r>
              <a:rPr lang="ko-KR" altLang="en-US" sz="1400" dirty="0"/>
              <a:t>국민카드</a:t>
            </a:r>
            <a:r>
              <a:rPr lang="en-US" altLang="ko-KR" sz="1400" dirty="0"/>
              <a:t>)</a:t>
            </a:r>
            <a:r>
              <a:rPr lang="ko-KR" altLang="en-US" sz="1400" dirty="0"/>
              <a:t>에 대한 영업기회를 보여준다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영업기회 탭은 영업기회 상세 페이지와 연동되어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영업기회를 클릭하면 해당 영업기회에 대한 상세 페이지로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 이동한다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윈플랜의</a:t>
            </a:r>
            <a:r>
              <a:rPr lang="ko-KR" altLang="en-US" sz="1400" dirty="0"/>
              <a:t> 색은 영업대표가 해당 영업기회의 진행 상태에 따라서 직접 기입한 부분이다</a:t>
            </a:r>
            <a:r>
              <a:rPr lang="en-US" altLang="ko-KR" sz="1400" dirty="0"/>
              <a:t>.</a:t>
            </a:r>
          </a:p>
        </p:txBody>
      </p:sp>
      <p:sp>
        <p:nvSpPr>
          <p:cNvPr id="13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기본정보 및 조직정보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1188043" y="2422207"/>
            <a:ext cx="30088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영업기회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연관정보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2149" y="4650685"/>
            <a:ext cx="5672206" cy="381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H="1">
            <a:off x="5686660" y="4110853"/>
            <a:ext cx="684666" cy="2682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설명선 3(강조선) 19"/>
          <p:cNvSpPr/>
          <p:nvPr/>
        </p:nvSpPr>
        <p:spPr>
          <a:xfrm>
            <a:off x="3140969" y="6592019"/>
            <a:ext cx="2368044" cy="521698"/>
          </a:xfrm>
          <a:prstGeom prst="accentCallout3">
            <a:avLst>
              <a:gd name="adj1" fmla="val 49566"/>
              <a:gd name="adj2" fmla="val 100408"/>
              <a:gd name="adj3" fmla="val 19460"/>
              <a:gd name="adj4" fmla="val 124799"/>
              <a:gd name="adj5" fmla="val -29787"/>
              <a:gd name="adj6" fmla="val 131934"/>
              <a:gd name="adj7" fmla="val -216184"/>
              <a:gd name="adj8" fmla="val 13015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리스트가 많을 경우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페이지 넘김으로 다음 리스트를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 flipH="1">
            <a:off x="5796463" y="5152342"/>
            <a:ext cx="583745" cy="28963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 flipH="1">
            <a:off x="1607634" y="3785663"/>
            <a:ext cx="504056" cy="2724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9568" y="3547972"/>
            <a:ext cx="5767665" cy="2053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설명선 3(강조선) 16"/>
          <p:cNvSpPr/>
          <p:nvPr/>
        </p:nvSpPr>
        <p:spPr>
          <a:xfrm>
            <a:off x="2708920" y="2893710"/>
            <a:ext cx="1957810" cy="395350"/>
          </a:xfrm>
          <a:prstGeom prst="accentCallout3">
            <a:avLst>
              <a:gd name="adj1" fmla="val 50579"/>
              <a:gd name="adj2" fmla="val 99383"/>
              <a:gd name="adj3" fmla="val 66625"/>
              <a:gd name="adj4" fmla="val 130717"/>
              <a:gd name="adj5" fmla="val 173247"/>
              <a:gd name="adj6" fmla="val 153600"/>
              <a:gd name="adj7" fmla="val 298967"/>
              <a:gd name="adj8" fmla="val 16366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영업기회를 검색할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865773-81BD-4CE0-87EF-6B76C4356EEA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3" name="직사각형 22">
              <a:hlinkClick r:id="rId3" action="ppaction://hlinksldjump"/>
              <a:extLst>
                <a:ext uri="{FF2B5EF4-FFF2-40B4-BE49-F238E27FC236}">
                  <a16:creationId xmlns:a16="http://schemas.microsoft.com/office/drawing/2014/main" id="{123897B0-FA5D-45CC-9896-A47DD1AB308B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98360F6-E0DA-462E-84BA-0B1AF689D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1CB6FC-EA73-4AA7-9767-00E88B79A4AE}"/>
              </a:ext>
            </a:extLst>
          </p:cNvPr>
          <p:cNvSpPr/>
          <p:nvPr/>
        </p:nvSpPr>
        <p:spPr>
          <a:xfrm>
            <a:off x="2605223" y="4695012"/>
            <a:ext cx="385643" cy="2896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902AFE-A12E-4469-9EF6-C851C249AFB6}"/>
              </a:ext>
            </a:extLst>
          </p:cNvPr>
          <p:cNvSpPr/>
          <p:nvPr/>
        </p:nvSpPr>
        <p:spPr>
          <a:xfrm>
            <a:off x="3000205" y="4695012"/>
            <a:ext cx="385643" cy="28963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0F198B-404D-4250-A658-2FF2EB004222}"/>
              </a:ext>
            </a:extLst>
          </p:cNvPr>
          <p:cNvSpPr/>
          <p:nvPr/>
        </p:nvSpPr>
        <p:spPr>
          <a:xfrm>
            <a:off x="3394967" y="4695012"/>
            <a:ext cx="385643" cy="2896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462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DBA2CE6-7E47-489D-BEA2-E49B8516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5" y="3641149"/>
            <a:ext cx="5704077" cy="5806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6" y="3463509"/>
            <a:ext cx="5683416" cy="17580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FA9FFF-CE2F-4B04-8404-0300654A9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5" y="3667022"/>
            <a:ext cx="5721031" cy="536746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146" y="6720312"/>
            <a:ext cx="561084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고객사</a:t>
            </a:r>
            <a:r>
              <a:rPr lang="en-US" altLang="ko-KR" sz="1400" dirty="0"/>
              <a:t>(GS</a:t>
            </a:r>
            <a:r>
              <a:rPr lang="ko-KR" altLang="en-US" sz="1400" dirty="0"/>
              <a:t>건설</a:t>
            </a:r>
            <a:r>
              <a:rPr lang="en-US" altLang="ko-KR" sz="1400" dirty="0"/>
              <a:t>)</a:t>
            </a:r>
            <a:r>
              <a:rPr lang="ko-KR" altLang="en-US" sz="1400" dirty="0"/>
              <a:t>에 속해있는 고객이 이슈를 제기한 이슈목록을 요약하여 나타난다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고객이슈 상세페이지와 연동되어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고객이슈를 클릭하면 해당하는 고객이슈 상세페이지로 이동한다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색상의 표시 기준</a:t>
            </a:r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해결일</a:t>
            </a:r>
            <a:r>
              <a:rPr lang="en-US" altLang="ko-KR" sz="1200" dirty="0"/>
              <a:t>(</a:t>
            </a:r>
            <a:r>
              <a:rPr lang="ko-KR" altLang="en-US" sz="1200" dirty="0"/>
              <a:t>이슈 해결</a:t>
            </a:r>
            <a:r>
              <a:rPr lang="en-US" altLang="ko-KR" sz="1200" dirty="0"/>
              <a:t>)</a:t>
            </a:r>
            <a:r>
              <a:rPr lang="ko-KR" altLang="en-US" sz="1200" dirty="0"/>
              <a:t>이 입력된 경우 </a:t>
            </a:r>
            <a:r>
              <a:rPr lang="en-US" altLang="ko-KR" sz="1200" dirty="0"/>
              <a:t>: </a:t>
            </a:r>
            <a:r>
              <a:rPr lang="ko-KR" altLang="en-US" sz="1200" dirty="0"/>
              <a:t>초록색</a:t>
            </a:r>
            <a:endParaRPr lang="en-US" altLang="ko-KR" sz="12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현재날짜 ≤ 해결목표일</a:t>
            </a:r>
            <a:r>
              <a:rPr lang="en-US" altLang="ko-KR" sz="1200" dirty="0"/>
              <a:t>(</a:t>
            </a:r>
            <a:r>
              <a:rPr lang="ko-KR" altLang="en-US" sz="1200" dirty="0"/>
              <a:t>이슈 해결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초록색</a:t>
            </a:r>
            <a:endParaRPr lang="en-US" altLang="ko-KR" sz="12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현재날짜 </a:t>
            </a:r>
            <a:r>
              <a:rPr lang="en-US" altLang="ko-KR" sz="1200" dirty="0"/>
              <a:t>&gt; </a:t>
            </a:r>
            <a:r>
              <a:rPr lang="ko-KR" altLang="en-US" sz="1200" dirty="0"/>
              <a:t>해결목표일</a:t>
            </a:r>
            <a:r>
              <a:rPr lang="en-US" altLang="ko-KR" sz="1200" dirty="0"/>
              <a:t>(</a:t>
            </a:r>
            <a:r>
              <a:rPr lang="ko-KR" altLang="en-US" sz="1200" dirty="0"/>
              <a:t>이슈 미해결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</a:t>
            </a:r>
            <a:endParaRPr lang="en-US" altLang="ko-KR" sz="12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현재날짜 </a:t>
            </a:r>
            <a:r>
              <a:rPr lang="en-US" altLang="ko-KR" sz="1200" dirty="0"/>
              <a:t>&gt; </a:t>
            </a:r>
            <a:r>
              <a:rPr lang="ko-KR" altLang="en-US" sz="1200" dirty="0"/>
              <a:t>해결목표일</a:t>
            </a:r>
            <a:r>
              <a:rPr lang="en-US" altLang="ko-KR" sz="1200" dirty="0"/>
              <a:t>(</a:t>
            </a:r>
            <a:r>
              <a:rPr lang="ko-KR" altLang="en-US" sz="1200" dirty="0"/>
              <a:t>이슈 해결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노란색</a:t>
            </a:r>
            <a:endParaRPr lang="en-US" altLang="ko-KR" sz="1200" dirty="0"/>
          </a:p>
        </p:txBody>
      </p:sp>
      <p:sp>
        <p:nvSpPr>
          <p:cNvPr id="13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기본정보 및 조직정보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1188043" y="2422207"/>
            <a:ext cx="295433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고객이슈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연관정보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3633" y="3449783"/>
            <a:ext cx="5779666" cy="1863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설명선 3(강조선) 17"/>
          <p:cNvSpPr/>
          <p:nvPr/>
        </p:nvSpPr>
        <p:spPr>
          <a:xfrm>
            <a:off x="3011456" y="5623312"/>
            <a:ext cx="1832252" cy="497171"/>
          </a:xfrm>
          <a:prstGeom prst="accentCallout3">
            <a:avLst>
              <a:gd name="adj1" fmla="val 52908"/>
              <a:gd name="adj2" fmla="val 99982"/>
              <a:gd name="adj3" fmla="val 40490"/>
              <a:gd name="adj4" fmla="val 121119"/>
              <a:gd name="adj5" fmla="val 6265"/>
              <a:gd name="adj6" fmla="val 137869"/>
              <a:gd name="adj7" fmla="val -77777"/>
              <a:gd name="adj8" fmla="val 14458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리스트가 많을 경우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페이지 넘겨 다음 리스트를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 flipH="1">
            <a:off x="5137289" y="4991072"/>
            <a:ext cx="1147078" cy="2451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7110" y="4441057"/>
            <a:ext cx="5646372" cy="151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06FCF-5B04-4F31-99AA-6E8FE90C5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459" y="4271130"/>
            <a:ext cx="378103" cy="1556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flipH="1">
            <a:off x="1993920" y="3663718"/>
            <a:ext cx="576064" cy="29139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flipH="1">
            <a:off x="5659688" y="3965275"/>
            <a:ext cx="673636" cy="27020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 3(강조선) 16"/>
          <p:cNvSpPr/>
          <p:nvPr/>
        </p:nvSpPr>
        <p:spPr>
          <a:xfrm>
            <a:off x="3140968" y="2793820"/>
            <a:ext cx="2015469" cy="395350"/>
          </a:xfrm>
          <a:prstGeom prst="accentCallout3">
            <a:avLst>
              <a:gd name="adj1" fmla="val 50579"/>
              <a:gd name="adj2" fmla="val 100396"/>
              <a:gd name="adj3" fmla="val 90046"/>
              <a:gd name="adj4" fmla="val 125655"/>
              <a:gd name="adj5" fmla="val 165178"/>
              <a:gd name="adj6" fmla="val 137640"/>
              <a:gd name="adj7" fmla="val 292898"/>
              <a:gd name="adj8" fmla="val 13941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고객이슈를 검색할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21C8DD-A2A0-4541-A9B7-14264FE86DE2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3" name="직사각형 22">
              <a:hlinkClick r:id="rId6" action="ppaction://hlinksldjump"/>
              <a:extLst>
                <a:ext uri="{FF2B5EF4-FFF2-40B4-BE49-F238E27FC236}">
                  <a16:creationId xmlns:a16="http://schemas.microsoft.com/office/drawing/2014/main" id="{A1635C95-1207-4DE2-A985-33611A294337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0A2B86C-409B-40D5-9569-0C565F18B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586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3450440-67B1-43E6-8E20-24461B239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3865912"/>
            <a:ext cx="5637425" cy="13988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6440" y="7030669"/>
            <a:ext cx="561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</a:t>
            </a:r>
            <a:r>
              <a:rPr lang="ko-KR" altLang="en-US" sz="1400" dirty="0" err="1"/>
              <a:t>고객사</a:t>
            </a:r>
            <a:r>
              <a:rPr lang="en-US" altLang="ko-KR" sz="1400" dirty="0"/>
              <a:t>(GS</a:t>
            </a:r>
            <a:r>
              <a:rPr lang="ko-KR" altLang="en-US" sz="1400" dirty="0"/>
              <a:t>건설</a:t>
            </a:r>
            <a:r>
              <a:rPr lang="en-US" altLang="ko-KR" sz="1400" dirty="0"/>
              <a:t>)</a:t>
            </a:r>
            <a:r>
              <a:rPr lang="ko-KR" altLang="en-US" sz="1400" dirty="0"/>
              <a:t>와의 전체 </a:t>
            </a:r>
            <a:r>
              <a:rPr lang="ko-KR" altLang="en-US" sz="1400" dirty="0" err="1"/>
              <a:t>컨택</a:t>
            </a:r>
            <a:r>
              <a:rPr lang="ko-KR" altLang="en-US" sz="1400" dirty="0"/>
              <a:t> 이력을 보여준다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컨택</a:t>
            </a:r>
            <a:r>
              <a:rPr lang="ko-KR" altLang="en-US" sz="1400" dirty="0"/>
              <a:t> 상세 페이지와 연동되어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컨택</a:t>
            </a:r>
            <a:r>
              <a:rPr lang="ko-KR" altLang="en-US" sz="1400" dirty="0"/>
              <a:t> 목적을 클릭하면 해당 </a:t>
            </a:r>
            <a:r>
              <a:rPr lang="ko-KR" altLang="en-US" sz="1400" dirty="0" err="1"/>
              <a:t>컨택에</a:t>
            </a:r>
            <a:r>
              <a:rPr lang="ko-KR" altLang="en-US" sz="1400" dirty="0"/>
              <a:t> 대한 세부 페이지로 이동한다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6440" y="4732009"/>
            <a:ext cx="5640357" cy="15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00"/>
          <p:cNvSpPr txBox="1">
            <a:spLocks noChangeArrowheads="1"/>
          </p:cNvSpPr>
          <p:nvPr/>
        </p:nvSpPr>
        <p:spPr bwMode="auto">
          <a:xfrm>
            <a:off x="1350122" y="1416608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기본정보 및 조직정보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1188043" y="2422207"/>
            <a:ext cx="295433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컨택이력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연관정보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5636" y="3805823"/>
            <a:ext cx="5785787" cy="14912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설명선 3(강조선) 16"/>
          <p:cNvSpPr/>
          <p:nvPr/>
        </p:nvSpPr>
        <p:spPr>
          <a:xfrm>
            <a:off x="2713762" y="3259758"/>
            <a:ext cx="2427640" cy="340897"/>
          </a:xfrm>
          <a:prstGeom prst="accentCallout3">
            <a:avLst>
              <a:gd name="adj1" fmla="val 46030"/>
              <a:gd name="adj2" fmla="val 100191"/>
              <a:gd name="adj3" fmla="val 58893"/>
              <a:gd name="adj4" fmla="val 117092"/>
              <a:gd name="adj5" fmla="val 131022"/>
              <a:gd name="adj6" fmla="val 129577"/>
              <a:gd name="adj7" fmla="val 303877"/>
              <a:gd name="adj8" fmla="val 13110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컨택이력을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검색할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8" name="설명선 3(강조선) 17"/>
          <p:cNvSpPr/>
          <p:nvPr/>
        </p:nvSpPr>
        <p:spPr>
          <a:xfrm>
            <a:off x="3212976" y="5561324"/>
            <a:ext cx="2224632" cy="475561"/>
          </a:xfrm>
          <a:prstGeom prst="accentCallout3">
            <a:avLst>
              <a:gd name="adj1" fmla="val 48145"/>
              <a:gd name="adj2" fmla="val 100581"/>
              <a:gd name="adj3" fmla="val 45991"/>
              <a:gd name="adj4" fmla="val 111717"/>
              <a:gd name="adj5" fmla="val 10840"/>
              <a:gd name="adj6" fmla="val 121094"/>
              <a:gd name="adj7" fmla="val -70998"/>
              <a:gd name="adj8" fmla="val 12296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리스트가 많을 경우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페이지 넘겨 다음 리스트를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 flipH="1">
            <a:off x="5646458" y="4323705"/>
            <a:ext cx="607062" cy="2160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 flipH="1">
            <a:off x="5726605" y="5028549"/>
            <a:ext cx="584919" cy="2215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flipH="1">
            <a:off x="2472289" y="4011473"/>
            <a:ext cx="535854" cy="2874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47B0EA-5D22-4B7F-B046-D50EB72FC59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4" name="직사각형 23">
              <a:hlinkClick r:id="rId3" action="ppaction://hlinksldjump"/>
              <a:extLst>
                <a:ext uri="{FF2B5EF4-FFF2-40B4-BE49-F238E27FC236}">
                  <a16:creationId xmlns:a16="http://schemas.microsoft.com/office/drawing/2014/main" id="{F35A5216-CC40-40F0-AB20-7F84CA6F6C39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7E9E72C-EE96-424F-93FF-159CEC517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798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55F5ED-EB6B-41AE-9816-65283763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3" y="3414376"/>
            <a:ext cx="5670913" cy="3512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571FC8-6CFF-43CB-9081-E8B23761E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112" y="3650072"/>
            <a:ext cx="918505" cy="888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28C7FB-18C5-4617-8584-5D035052B923}"/>
              </a:ext>
            </a:extLst>
          </p:cNvPr>
          <p:cNvSpPr/>
          <p:nvPr/>
        </p:nvSpPr>
        <p:spPr>
          <a:xfrm>
            <a:off x="4494145" y="3287079"/>
            <a:ext cx="842989" cy="565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A03156-C2DE-4427-B2AF-6418FD79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08" y="3448098"/>
            <a:ext cx="3871161" cy="2771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07" y="3199609"/>
            <a:ext cx="5670913" cy="1610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A2AEEF-713E-4E04-847A-5DB73B549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40" y="3440374"/>
            <a:ext cx="5692098" cy="1380897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Rectangle 61"/>
          <p:cNvSpPr>
            <a:spLocks noChangeArrowheads="1"/>
          </p:cNvSpPr>
          <p:nvPr/>
        </p:nvSpPr>
        <p:spPr bwMode="auto">
          <a:xfrm>
            <a:off x="1188043" y="2422207"/>
            <a:ext cx="18674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상세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첨부파일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440" y="6592341"/>
            <a:ext cx="56447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고객사</a:t>
            </a:r>
            <a:r>
              <a:rPr lang="en-US" altLang="ko-KR" sz="1400" dirty="0"/>
              <a:t>(KB</a:t>
            </a:r>
            <a:r>
              <a:rPr lang="ko-KR" altLang="en-US" sz="1400" dirty="0"/>
              <a:t>국민은행</a:t>
            </a:r>
            <a:r>
              <a:rPr lang="en-US" altLang="ko-KR" sz="1400" dirty="0"/>
              <a:t>)</a:t>
            </a:r>
            <a:r>
              <a:rPr lang="ko-KR" altLang="en-US" sz="1400" dirty="0"/>
              <a:t> 페이지에서 </a:t>
            </a:r>
            <a:r>
              <a:rPr lang="ko-KR" altLang="en-US" sz="1400" dirty="0" err="1"/>
              <a:t>업로드된</a:t>
            </a:r>
            <a:r>
              <a:rPr lang="ko-KR" altLang="en-US" sz="1400" dirty="0"/>
              <a:t> 파일들을 확인하고 업로드</a:t>
            </a:r>
            <a:r>
              <a:rPr lang="en-US" altLang="ko-KR" sz="1400" dirty="0"/>
              <a:t>/</a:t>
            </a:r>
            <a:r>
              <a:rPr lang="ko-KR" altLang="en-US" sz="1400" dirty="0"/>
              <a:t>다운로드 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파일찾기</a:t>
            </a:r>
            <a:r>
              <a:rPr lang="ko-KR" altLang="en-US" sz="1400" dirty="0"/>
              <a:t> 버튼 클릭</a:t>
            </a:r>
            <a:r>
              <a:rPr lang="en-US" altLang="ko-KR" sz="1400" dirty="0"/>
              <a:t>, </a:t>
            </a:r>
            <a:r>
              <a:rPr lang="ko-KR" altLang="en-US" sz="1400" dirty="0"/>
              <a:t>업로드할 파일을 선택한다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파일저장 버튼 클릭</a:t>
            </a:r>
            <a:r>
              <a:rPr lang="en-US" altLang="ko-KR" sz="1400" dirty="0"/>
              <a:t>, </a:t>
            </a:r>
            <a:r>
              <a:rPr lang="ko-KR" altLang="en-US" sz="1400" dirty="0"/>
              <a:t>파일이 업로드 되어 첨부파일 리스트에 추가된다</a:t>
            </a:r>
            <a:r>
              <a:rPr lang="en-US" altLang="ko-KR" sz="1400" dirty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 flipH="1">
            <a:off x="589008" y="4520951"/>
            <a:ext cx="1255816" cy="28758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H="1">
            <a:off x="5659688" y="4520951"/>
            <a:ext cx="630449" cy="28758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87" y="3199609"/>
            <a:ext cx="1224137" cy="2307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20" y="4896616"/>
            <a:ext cx="3133819" cy="160764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flipH="1">
            <a:off x="908720" y="4890900"/>
            <a:ext cx="3133819" cy="16218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6265" y="3067077"/>
            <a:ext cx="5818909" cy="1789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Rectangle 100"/>
          <p:cNvSpPr txBox="1">
            <a:spLocks noChangeArrowheads="1"/>
          </p:cNvSpPr>
          <p:nvPr/>
        </p:nvSpPr>
        <p:spPr bwMode="auto">
          <a:xfrm>
            <a:off x="1350122" y="1416608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기본정보 및 조직정보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 flipH="1">
            <a:off x="2820418" y="3433725"/>
            <a:ext cx="536574" cy="3319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12AB404-6234-4E21-A69A-06E45B92A018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7" name="직사각형 26">
              <a:hlinkClick r:id="rId9" action="ppaction://hlinksldjump"/>
              <a:extLst>
                <a:ext uri="{FF2B5EF4-FFF2-40B4-BE49-F238E27FC236}">
                  <a16:creationId xmlns:a16="http://schemas.microsoft.com/office/drawing/2014/main" id="{F43FC54A-A6DC-48E1-8A97-9A21FD30579B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F66C60A-2D81-46A8-A9B3-BB7A3BE76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762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18622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신규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등록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634131"/>
            <a:ext cx="1646830" cy="2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신규 고객사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940624"/>
            <a:ext cx="3552825" cy="2905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440" y="6537176"/>
            <a:ext cx="56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신규 </a:t>
            </a:r>
            <a:r>
              <a:rPr lang="ko-KR" altLang="en-US" sz="1400" dirty="0" err="1"/>
              <a:t>고객사를</a:t>
            </a:r>
            <a:r>
              <a:rPr lang="ko-KR" altLang="en-US" sz="1400" dirty="0"/>
              <a:t> 등록한다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‘</a:t>
            </a:r>
            <a:r>
              <a:rPr lang="ko-KR" altLang="en-US" sz="1400" dirty="0" err="1"/>
              <a:t>고객사</a:t>
            </a:r>
            <a:r>
              <a:rPr lang="ko-KR" altLang="en-US" sz="1400" dirty="0"/>
              <a:t> 등록</a:t>
            </a:r>
            <a:r>
              <a:rPr lang="en-US" altLang="ko-KR" sz="1400" dirty="0"/>
              <a:t>‘</a:t>
            </a:r>
            <a:r>
              <a:rPr lang="ko-KR" altLang="en-US" sz="1400" dirty="0"/>
              <a:t>을 클릭한다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52587" y="2940624"/>
            <a:ext cx="3552826" cy="2883642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C7DEE71-C8E2-4753-B7C8-6BEF4610BE8D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4" name="직사각형 13">
              <a:hlinkClick r:id="rId3" action="ppaction://hlinksldjump"/>
              <a:extLst>
                <a:ext uri="{FF2B5EF4-FFF2-40B4-BE49-F238E27FC236}">
                  <a16:creationId xmlns:a16="http://schemas.microsoft.com/office/drawing/2014/main" id="{4A0D3CF2-5702-4014-A517-B45A206141AB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E653F32-62A9-48C7-8DF3-E9289DFEC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4117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44" y="2910514"/>
            <a:ext cx="4392786" cy="43293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C95D91-E601-402E-B984-283817B2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4" y="3364526"/>
            <a:ext cx="4412640" cy="32902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37" y="3800872"/>
            <a:ext cx="1348234" cy="7474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05FD35B-79A8-4AE6-890F-960493078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474" y="2900259"/>
            <a:ext cx="4536936" cy="41658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0CC8F7-DD5D-46B1-BBAD-0CE1B4FC090B}"/>
              </a:ext>
            </a:extLst>
          </p:cNvPr>
          <p:cNvSpPr/>
          <p:nvPr/>
        </p:nvSpPr>
        <p:spPr>
          <a:xfrm>
            <a:off x="778454" y="6556440"/>
            <a:ext cx="5184576" cy="86409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18622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신규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등록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신규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연관정보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713" y="7815317"/>
            <a:ext cx="56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등록하고자 하는 고객사에 대한 정보를 입력한다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필수 입력 값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고객사명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산업분류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 flipH="1">
            <a:off x="1432713" y="3641433"/>
            <a:ext cx="1962536" cy="2196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cxnSpLocks/>
          </p:cNvCxnSpPr>
          <p:nvPr/>
        </p:nvCxnSpPr>
        <p:spPr>
          <a:xfrm rot="16200000" flipH="1">
            <a:off x="2654170" y="3660749"/>
            <a:ext cx="570698" cy="10235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 flipH="1">
            <a:off x="1432713" y="3422105"/>
            <a:ext cx="1962536" cy="2196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70196" y="3876478"/>
            <a:ext cx="1981226" cy="1325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124745" y="2855661"/>
            <a:ext cx="4608512" cy="37991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9E5AC6-0040-4612-807E-1B7408656EB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4" name="직사각형 23">
              <a:hlinkClick r:id="rId6" action="ppaction://hlinksldjump"/>
              <a:extLst>
                <a:ext uri="{FF2B5EF4-FFF2-40B4-BE49-F238E27FC236}">
                  <a16:creationId xmlns:a16="http://schemas.microsoft.com/office/drawing/2014/main" id="{0B962036-3FAE-4967-9C76-E91F7E3DEC6F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9549F4E-9A42-4D24-9799-CBD4BDD2C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9199F56-4262-4D53-A28B-BD0DE9BE56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7103" y="3889107"/>
            <a:ext cx="1951342" cy="129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7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92696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1-2.   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메뉴 구조도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6309" y="1869550"/>
            <a:ext cx="1728192" cy="360040"/>
          </a:xfrm>
          <a:prstGeom prst="rect">
            <a:avLst/>
          </a:prstGeom>
          <a:ln/>
          <a:effectLst>
            <a:outerShdw blurRad="57150" dist="19050" dir="5400000" algn="ctr" rotWithShape="0">
              <a:srgbClr val="000000"/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+mj-ea"/>
                <a:ea typeface="+mj-ea"/>
              </a:rPr>
              <a:t>고객사</a:t>
            </a:r>
            <a:r>
              <a:rPr lang="ko-KR" altLang="en-US" sz="1100" dirty="0">
                <a:latin typeface="+mj-ea"/>
                <a:ea typeface="+mj-ea"/>
              </a:rPr>
              <a:t> 및 고객개인정보</a:t>
            </a:r>
            <a:endParaRPr lang="en-US" altLang="ko-KR" sz="1100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6309" y="2888946"/>
            <a:ext cx="1080194" cy="360040"/>
          </a:xfrm>
          <a:prstGeom prst="rect">
            <a:avLst/>
          </a:prstGeom>
          <a:ln/>
          <a:effectLst>
            <a:outerShdw blurRad="57150" dist="19050" dir="5400000" algn="ctr" rotWithShape="0">
              <a:srgbClr val="000000"/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+mj-ea"/>
                <a:ea typeface="+mj-ea"/>
              </a:rPr>
              <a:t>고객영업활동</a:t>
            </a:r>
            <a:endParaRPr lang="en-US" altLang="ko-KR" sz="1100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6309" y="3943798"/>
            <a:ext cx="1080194" cy="360040"/>
          </a:xfrm>
          <a:prstGeom prst="rect">
            <a:avLst/>
          </a:prstGeom>
          <a:ln/>
          <a:effectLst>
            <a:outerShdw blurRad="57150" dist="19050" dir="5400000" algn="ctr" rotWithShape="0">
              <a:srgbClr val="000000"/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+mj-ea"/>
                <a:ea typeface="+mj-ea"/>
              </a:rPr>
              <a:t>고객만족</a:t>
            </a:r>
            <a:endParaRPr lang="en-US" altLang="ko-KR" sz="1100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5271" y="5154517"/>
            <a:ext cx="1320009" cy="360040"/>
          </a:xfrm>
          <a:prstGeom prst="rect">
            <a:avLst/>
          </a:prstGeom>
          <a:ln/>
          <a:effectLst>
            <a:outerShdw blurRad="57150" dist="19050" dir="5400000" algn="ctr" rotWithShape="0">
              <a:srgbClr val="000000"/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+mj-ea"/>
                <a:ea typeface="+mj-ea"/>
              </a:rPr>
              <a:t>파트너사협업관리</a:t>
            </a:r>
            <a:endParaRPr lang="en-US" altLang="ko-KR" sz="1100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649" y="6421563"/>
            <a:ext cx="1080194" cy="360040"/>
          </a:xfrm>
          <a:prstGeom prst="rect">
            <a:avLst/>
          </a:prstGeom>
          <a:ln/>
          <a:effectLst>
            <a:outerShdw blurRad="57150" dist="19050" dir="5400000" algn="ctr" rotWithShape="0">
              <a:srgbClr val="000000"/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+mj-ea"/>
                <a:ea typeface="+mj-ea"/>
              </a:rPr>
              <a:t>성과관리</a:t>
            </a:r>
            <a:endParaRPr lang="en-US" altLang="ko-KR" sz="110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6124" y="7559974"/>
            <a:ext cx="1080194" cy="360040"/>
          </a:xfrm>
          <a:prstGeom prst="rect">
            <a:avLst/>
          </a:prstGeom>
          <a:ln/>
          <a:effectLst>
            <a:outerShdw blurRad="57150" dist="19050" dir="5400000" algn="ctr" rotWithShape="0">
              <a:srgbClr val="000000"/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+mj-ea"/>
                <a:ea typeface="+mj-ea"/>
              </a:rPr>
              <a:t>사업전략</a:t>
            </a:r>
            <a:endParaRPr lang="en-US" altLang="ko-KR" sz="1100" dirty="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7916" y="8461689"/>
            <a:ext cx="1080194" cy="360040"/>
          </a:xfrm>
          <a:prstGeom prst="rect">
            <a:avLst/>
          </a:prstGeom>
          <a:ln/>
          <a:effectLst>
            <a:outerShdw blurRad="57150" dist="19050" dir="5400000" algn="ctr" rotWithShape="0">
              <a:srgbClr val="000000"/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+mj-ea"/>
                <a:ea typeface="+mj-ea"/>
              </a:rPr>
              <a:t>일정관리</a:t>
            </a:r>
            <a:endParaRPr lang="en-US" altLang="ko-KR" sz="11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32336" y="2222990"/>
            <a:ext cx="1566665" cy="31128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고객사 정보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48634" y="2225254"/>
            <a:ext cx="1588678" cy="3090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고객개인 정보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5" name="꺾인 연결선 14"/>
          <p:cNvCxnSpPr>
            <a:cxnSpLocks/>
            <a:stCxn id="5" idx="3"/>
            <a:endCxn id="12" idx="0"/>
          </p:cNvCxnSpPr>
          <p:nvPr/>
        </p:nvCxnSpPr>
        <p:spPr>
          <a:xfrm>
            <a:off x="2114501" y="2049570"/>
            <a:ext cx="1301168" cy="1734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cxnSpLocks/>
            <a:stCxn id="5" idx="3"/>
            <a:endCxn id="13" idx="0"/>
          </p:cNvCxnSpPr>
          <p:nvPr/>
        </p:nvCxnSpPr>
        <p:spPr>
          <a:xfrm>
            <a:off x="2114501" y="2049570"/>
            <a:ext cx="3328472" cy="175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600484" y="3242926"/>
            <a:ext cx="1125501" cy="36004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영업기회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40407" y="3253950"/>
            <a:ext cx="1125501" cy="36004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잠재영업기회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29" name="꺾인 연결선 28"/>
          <p:cNvCxnSpPr>
            <a:stCxn id="6" idx="3"/>
            <a:endCxn id="26" idx="0"/>
          </p:cNvCxnSpPr>
          <p:nvPr/>
        </p:nvCxnSpPr>
        <p:spPr>
          <a:xfrm>
            <a:off x="1466503" y="3068966"/>
            <a:ext cx="2696732" cy="1739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6" idx="3"/>
            <a:endCxn id="27" idx="0"/>
          </p:cNvCxnSpPr>
          <p:nvPr/>
        </p:nvCxnSpPr>
        <p:spPr>
          <a:xfrm>
            <a:off x="1466503" y="3068966"/>
            <a:ext cx="4336655" cy="1849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907963" y="4321623"/>
            <a:ext cx="1242522" cy="37095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고객이슈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03517" y="4298196"/>
            <a:ext cx="1242522" cy="37095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서비스 프로젝트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55" name="꺾인 연결선 54"/>
          <p:cNvCxnSpPr>
            <a:stCxn id="7" idx="3"/>
            <a:endCxn id="39" idx="0"/>
          </p:cNvCxnSpPr>
          <p:nvPr/>
        </p:nvCxnSpPr>
        <p:spPr>
          <a:xfrm>
            <a:off x="1466503" y="4123818"/>
            <a:ext cx="1062721" cy="1978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7" idx="3"/>
            <a:endCxn id="40" idx="0"/>
          </p:cNvCxnSpPr>
          <p:nvPr/>
        </p:nvCxnSpPr>
        <p:spPr>
          <a:xfrm>
            <a:off x="1466503" y="4123818"/>
            <a:ext cx="4358275" cy="1743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2221850" y="5648358"/>
            <a:ext cx="1303485" cy="3226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파트너 협업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684400" y="5648358"/>
            <a:ext cx="1303485" cy="3226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파트너사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 정보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17" name="꺾인 연결선 116"/>
          <p:cNvCxnSpPr>
            <a:stCxn id="8" idx="3"/>
            <a:endCxn id="111" idx="0"/>
          </p:cNvCxnSpPr>
          <p:nvPr/>
        </p:nvCxnSpPr>
        <p:spPr>
          <a:xfrm>
            <a:off x="1675280" y="5334537"/>
            <a:ext cx="1198313" cy="3138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119"/>
          <p:cNvCxnSpPr>
            <a:stCxn id="8" idx="3"/>
            <a:endCxn id="113" idx="0"/>
          </p:cNvCxnSpPr>
          <p:nvPr/>
        </p:nvCxnSpPr>
        <p:spPr>
          <a:xfrm>
            <a:off x="1675280" y="5334537"/>
            <a:ext cx="2660863" cy="3138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1029440" y="6915261"/>
            <a:ext cx="1303485" cy="3226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성과관리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2533500" y="6917989"/>
            <a:ext cx="1303485" cy="3226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생산성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352153" y="6928958"/>
            <a:ext cx="1303485" cy="3226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보고서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46" name="꺾인 연결선 145"/>
          <p:cNvCxnSpPr>
            <a:stCxn id="9" idx="3"/>
            <a:endCxn id="142" idx="0"/>
          </p:cNvCxnSpPr>
          <p:nvPr/>
        </p:nvCxnSpPr>
        <p:spPr>
          <a:xfrm>
            <a:off x="1448843" y="6601583"/>
            <a:ext cx="232340" cy="3136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9" idx="3"/>
            <a:endCxn id="143" idx="0"/>
          </p:cNvCxnSpPr>
          <p:nvPr/>
        </p:nvCxnSpPr>
        <p:spPr>
          <a:xfrm>
            <a:off x="1448843" y="6601583"/>
            <a:ext cx="1736400" cy="316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9" idx="3"/>
            <a:endCxn id="144" idx="0"/>
          </p:cNvCxnSpPr>
          <p:nvPr/>
        </p:nvCxnSpPr>
        <p:spPr>
          <a:xfrm>
            <a:off x="1448843" y="6601583"/>
            <a:ext cx="4555053" cy="32737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1886901" y="7922969"/>
            <a:ext cx="1303485" cy="3226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회사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부문별전략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462847" y="7916974"/>
            <a:ext cx="1303485" cy="3226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고객별전략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5038793" y="7916746"/>
            <a:ext cx="1303485" cy="3226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전략프로젝트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62" name="꺾인 연결선 161"/>
          <p:cNvCxnSpPr>
            <a:stCxn id="10" idx="3"/>
            <a:endCxn id="158" idx="0"/>
          </p:cNvCxnSpPr>
          <p:nvPr/>
        </p:nvCxnSpPr>
        <p:spPr>
          <a:xfrm>
            <a:off x="1436318" y="7739994"/>
            <a:ext cx="1102326" cy="18297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0" idx="3"/>
            <a:endCxn id="159" idx="0"/>
          </p:cNvCxnSpPr>
          <p:nvPr/>
        </p:nvCxnSpPr>
        <p:spPr>
          <a:xfrm>
            <a:off x="1436318" y="7739994"/>
            <a:ext cx="2678272" cy="1769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0" idx="3"/>
            <a:endCxn id="160" idx="0"/>
          </p:cNvCxnSpPr>
          <p:nvPr/>
        </p:nvCxnSpPr>
        <p:spPr>
          <a:xfrm>
            <a:off x="1436318" y="7739994"/>
            <a:ext cx="4254218" cy="17675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096024" y="1825890"/>
            <a:ext cx="45288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</a:rPr>
              <a:t>-&gt; </a:t>
            </a:r>
            <a:r>
              <a:rPr lang="ko-KR" altLang="en-US" sz="800" b="1" dirty="0">
                <a:solidFill>
                  <a:srgbClr val="0000FF"/>
                </a:solidFill>
              </a:rPr>
              <a:t>고객정보의 입력</a:t>
            </a:r>
            <a:r>
              <a:rPr lang="en-US" altLang="ko-KR" sz="800" b="1" dirty="0">
                <a:solidFill>
                  <a:srgbClr val="0000FF"/>
                </a:solidFill>
              </a:rPr>
              <a:t>, </a:t>
            </a:r>
            <a:r>
              <a:rPr lang="ko-KR" altLang="en-US" sz="800" b="1" dirty="0">
                <a:solidFill>
                  <a:srgbClr val="0000FF"/>
                </a:solidFill>
              </a:rPr>
              <a:t>공유 그리고 축적된 정보를 통한 통찰력의 제고로 연결되도록 구현하였다</a:t>
            </a:r>
            <a:r>
              <a:rPr lang="en-US" altLang="ko-KR" sz="800" b="1" dirty="0">
                <a:solidFill>
                  <a:srgbClr val="0000FF"/>
                </a:solidFill>
              </a:rPr>
              <a:t>.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452177" y="2838165"/>
            <a:ext cx="50129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</a:rPr>
              <a:t>-&gt; </a:t>
            </a:r>
            <a:r>
              <a:rPr lang="ko-KR" altLang="en-US" sz="800" b="1" dirty="0">
                <a:solidFill>
                  <a:srgbClr val="0000FF"/>
                </a:solidFill>
              </a:rPr>
              <a:t>영업기회 초기에 </a:t>
            </a:r>
            <a:r>
              <a:rPr lang="ko-KR" altLang="en-US" sz="800" b="1" dirty="0" err="1">
                <a:solidFill>
                  <a:srgbClr val="0000FF"/>
                </a:solidFill>
              </a:rPr>
              <a:t>코칭을</a:t>
            </a:r>
            <a:r>
              <a:rPr lang="ko-KR" altLang="en-US" sz="800" b="1" dirty="0">
                <a:solidFill>
                  <a:srgbClr val="0000FF"/>
                </a:solidFill>
              </a:rPr>
              <a:t> 통하여 문제와 그 원인을 파악하고</a:t>
            </a:r>
            <a:r>
              <a:rPr lang="en-US" altLang="ko-KR" sz="800" b="1" dirty="0">
                <a:solidFill>
                  <a:srgbClr val="0000FF"/>
                </a:solidFill>
              </a:rPr>
              <a:t>, </a:t>
            </a:r>
            <a:r>
              <a:rPr lang="ko-KR" altLang="en-US" sz="800" b="1" dirty="0">
                <a:solidFill>
                  <a:srgbClr val="0000FF"/>
                </a:solidFill>
              </a:rPr>
              <a:t>필요한 실행 계획을 수립하는 프로세스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1429521" y="8529840"/>
            <a:ext cx="46410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</a:rPr>
              <a:t>-&gt; </a:t>
            </a:r>
            <a:r>
              <a:rPr lang="ko-KR" altLang="en-US" sz="800" b="1" dirty="0">
                <a:solidFill>
                  <a:srgbClr val="0000FF"/>
                </a:solidFill>
              </a:rPr>
              <a:t>영업 직원이 스스로 효율적인 시간 활용을 위한 개선 영역을 찾아내어 개선하도록 설계하였다</a:t>
            </a:r>
            <a:r>
              <a:rPr lang="en-US" altLang="ko-KR" sz="800" b="1" dirty="0">
                <a:solidFill>
                  <a:srgbClr val="0000FF"/>
                </a:solidFill>
              </a:rPr>
              <a:t>.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452407" y="7533679"/>
            <a:ext cx="37369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</a:rPr>
              <a:t>-&gt; </a:t>
            </a:r>
            <a:r>
              <a:rPr lang="ko-KR" altLang="en-US" sz="800" b="1" dirty="0">
                <a:solidFill>
                  <a:srgbClr val="0000FF"/>
                </a:solidFill>
              </a:rPr>
              <a:t>리더들의 중장기 전략을 달성할 수 있도록 도와주는 프로세스를 제공한다</a:t>
            </a:r>
            <a:r>
              <a:rPr lang="en-US" altLang="ko-KR" sz="800" b="1" dirty="0">
                <a:solidFill>
                  <a:srgbClr val="0000FF"/>
                </a:solidFill>
              </a:rPr>
              <a:t>.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439526" y="6386111"/>
            <a:ext cx="52357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</a:rPr>
              <a:t>-&gt; </a:t>
            </a:r>
            <a:r>
              <a:rPr lang="ko-KR" altLang="en-US" sz="800" b="1" dirty="0">
                <a:solidFill>
                  <a:srgbClr val="0000FF"/>
                </a:solidFill>
              </a:rPr>
              <a:t>영업직원 및 조직의 </a:t>
            </a:r>
            <a:r>
              <a:rPr lang="en-US" altLang="ko-KR" sz="800" b="1" dirty="0">
                <a:solidFill>
                  <a:srgbClr val="0000FF"/>
                </a:solidFill>
              </a:rPr>
              <a:t>Workload </a:t>
            </a:r>
            <a:r>
              <a:rPr lang="ko-KR" altLang="en-US" sz="800" b="1" dirty="0">
                <a:solidFill>
                  <a:srgbClr val="0000FF"/>
                </a:solidFill>
              </a:rPr>
              <a:t>정보를 </a:t>
            </a:r>
            <a:r>
              <a:rPr lang="en-US" altLang="ko-KR" sz="800" b="1" dirty="0">
                <a:solidFill>
                  <a:srgbClr val="0000FF"/>
                </a:solidFill>
              </a:rPr>
              <a:t>Real-Time</a:t>
            </a:r>
            <a:r>
              <a:rPr lang="ko-KR" altLang="en-US" sz="800" b="1" dirty="0">
                <a:solidFill>
                  <a:srgbClr val="0000FF"/>
                </a:solidFill>
              </a:rPr>
              <a:t>으로 제공함으로써</a:t>
            </a:r>
            <a:r>
              <a:rPr lang="en-US" altLang="ko-KR" sz="800" b="1" dirty="0">
                <a:solidFill>
                  <a:srgbClr val="0000FF"/>
                </a:solidFill>
              </a:rPr>
              <a:t>, </a:t>
            </a:r>
            <a:r>
              <a:rPr lang="ko-KR" altLang="en-US" sz="800" b="1" dirty="0">
                <a:solidFill>
                  <a:srgbClr val="0000FF"/>
                </a:solidFill>
              </a:rPr>
              <a:t>회사의 불필요한 </a:t>
            </a:r>
            <a:r>
              <a:rPr lang="en-US" altLang="ko-KR" sz="800" b="1" dirty="0">
                <a:solidFill>
                  <a:srgbClr val="0000FF"/>
                </a:solidFill>
              </a:rPr>
              <a:t>Loss</a:t>
            </a:r>
            <a:r>
              <a:rPr lang="ko-KR" altLang="en-US" sz="800" b="1" dirty="0">
                <a:solidFill>
                  <a:srgbClr val="0000FF"/>
                </a:solidFill>
              </a:rPr>
              <a:t>를 막도록 한다</a:t>
            </a:r>
            <a:r>
              <a:rPr lang="en-US" altLang="ko-KR" sz="800" b="1" dirty="0">
                <a:solidFill>
                  <a:srgbClr val="0000FF"/>
                </a:solidFill>
              </a:rPr>
              <a:t>.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675280" y="5130095"/>
            <a:ext cx="43877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</a:rPr>
              <a:t>-&gt; </a:t>
            </a:r>
            <a:r>
              <a:rPr lang="ko-KR" altLang="en-US" sz="800" b="1" dirty="0">
                <a:solidFill>
                  <a:srgbClr val="0000FF"/>
                </a:solidFill>
              </a:rPr>
              <a:t>파트너사의 역량 분석</a:t>
            </a:r>
            <a:r>
              <a:rPr lang="en-US" altLang="ko-KR" sz="800" b="1" dirty="0">
                <a:solidFill>
                  <a:srgbClr val="0000FF"/>
                </a:solidFill>
              </a:rPr>
              <a:t>, Recruitment, </a:t>
            </a:r>
            <a:r>
              <a:rPr lang="ko-KR" altLang="en-US" sz="800" b="1" dirty="0">
                <a:solidFill>
                  <a:srgbClr val="0000FF"/>
                </a:solidFill>
              </a:rPr>
              <a:t>기분 및 절차</a:t>
            </a:r>
            <a:r>
              <a:rPr lang="en-US" altLang="ko-KR" sz="800" b="1" dirty="0">
                <a:solidFill>
                  <a:srgbClr val="0000FF"/>
                </a:solidFill>
              </a:rPr>
              <a:t>, </a:t>
            </a:r>
            <a:r>
              <a:rPr lang="ko-KR" altLang="en-US" sz="800" b="1" dirty="0">
                <a:solidFill>
                  <a:srgbClr val="0000FF"/>
                </a:solidFill>
              </a:rPr>
              <a:t>실행 평가의 프로세스를 적용하였다</a:t>
            </a:r>
            <a:r>
              <a:rPr lang="en-US" altLang="ko-KR" sz="800" b="1" dirty="0">
                <a:solidFill>
                  <a:srgbClr val="0000FF"/>
                </a:solidFill>
              </a:rPr>
              <a:t>.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491445" y="3903691"/>
            <a:ext cx="23214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</a:rPr>
              <a:t>-&gt; </a:t>
            </a:r>
            <a:r>
              <a:rPr lang="ko-KR" altLang="en-US" sz="800" b="1" dirty="0">
                <a:solidFill>
                  <a:srgbClr val="0000FF"/>
                </a:solidFill>
              </a:rPr>
              <a:t>고객만족을 관리하는 프로세스를 제공한다</a:t>
            </a:r>
            <a:r>
              <a:rPr lang="en-US" altLang="ko-KR" sz="800" b="1" dirty="0">
                <a:solidFill>
                  <a:srgbClr val="0000FF"/>
                </a:solidFill>
              </a:rPr>
              <a:t>.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70743" y="3239764"/>
            <a:ext cx="1125501" cy="36004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고객컨택내용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9" name="꺾인 연결선 18"/>
          <p:cNvCxnSpPr>
            <a:stCxn id="6" idx="3"/>
            <a:endCxn id="53" idx="0"/>
          </p:cNvCxnSpPr>
          <p:nvPr/>
        </p:nvCxnSpPr>
        <p:spPr>
          <a:xfrm>
            <a:off x="1466503" y="3068966"/>
            <a:ext cx="1066991" cy="1707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146950" y="5636112"/>
            <a:ext cx="1355656" cy="3226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파트너사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 개인정보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65" name="꺾인 연결선 64"/>
          <p:cNvCxnSpPr>
            <a:stCxn id="8" idx="3"/>
            <a:endCxn id="64" idx="0"/>
          </p:cNvCxnSpPr>
          <p:nvPr/>
        </p:nvCxnSpPr>
        <p:spPr>
          <a:xfrm>
            <a:off x="1675280" y="5334537"/>
            <a:ext cx="4149498" cy="30157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FF60952-774C-40AC-ABFC-5F97E72C6B3A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50" name="직사각형 49">
              <a:hlinkClick r:id="rId2" action="ppaction://hlinksldjump"/>
              <a:extLst>
                <a:ext uri="{FF2B5EF4-FFF2-40B4-BE49-F238E27FC236}">
                  <a16:creationId xmlns:a16="http://schemas.microsoft.com/office/drawing/2014/main" id="{F09A5F15-CC42-47FB-B7D2-DFFF0D5BEA48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CCE21A5-7C7B-4F05-A780-55FAF16F6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C1C45A2-A7E9-4B79-B269-F1E4023B1353}"/>
              </a:ext>
            </a:extLst>
          </p:cNvPr>
          <p:cNvSpPr/>
          <p:nvPr/>
        </p:nvSpPr>
        <p:spPr>
          <a:xfrm>
            <a:off x="3609418" y="4307818"/>
            <a:ext cx="1242522" cy="37095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고객 만족도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56" name="꺾인 연결선 54">
            <a:extLst>
              <a:ext uri="{FF2B5EF4-FFF2-40B4-BE49-F238E27FC236}">
                <a16:creationId xmlns:a16="http://schemas.microsoft.com/office/drawing/2014/main" id="{92463195-A2B4-4B47-AEFC-063A18B25890}"/>
              </a:ext>
            </a:extLst>
          </p:cNvPr>
          <p:cNvCxnSpPr/>
          <p:nvPr/>
        </p:nvCxnSpPr>
        <p:spPr>
          <a:xfrm>
            <a:off x="3218668" y="4123818"/>
            <a:ext cx="1062721" cy="1978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BE5B865-87B7-4F38-9683-FF1AD63DEB35}"/>
              </a:ext>
            </a:extLst>
          </p:cNvPr>
          <p:cNvSpPr/>
          <p:nvPr/>
        </p:nvSpPr>
        <p:spPr>
          <a:xfrm>
            <a:off x="3958632" y="6928958"/>
            <a:ext cx="1303485" cy="32269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제안서정보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60" name="꺾인 연결선 147">
            <a:extLst>
              <a:ext uri="{FF2B5EF4-FFF2-40B4-BE49-F238E27FC236}">
                <a16:creationId xmlns:a16="http://schemas.microsoft.com/office/drawing/2014/main" id="{A8F74D4B-434A-49F1-A679-66B3F48E907A}"/>
              </a:ext>
            </a:extLst>
          </p:cNvPr>
          <p:cNvCxnSpPr/>
          <p:nvPr/>
        </p:nvCxnSpPr>
        <p:spPr>
          <a:xfrm>
            <a:off x="2596438" y="6605350"/>
            <a:ext cx="2025960" cy="316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677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</a:p>
        </p:txBody>
      </p:sp>
      <p:sp>
        <p:nvSpPr>
          <p:cNvPr id="7" name="Rectangle 61"/>
          <p:cNvSpPr>
            <a:spLocks noChangeArrowheads="1"/>
          </p:cNvSpPr>
          <p:nvPr/>
        </p:nvSpPr>
        <p:spPr bwMode="auto">
          <a:xfrm>
            <a:off x="1188043" y="2422207"/>
            <a:ext cx="310822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개인정보 검색</a:t>
            </a:r>
          </a:p>
        </p:txBody>
      </p:sp>
      <p:sp>
        <p:nvSpPr>
          <p:cNvPr id="8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영업대표의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영역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(Territory)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별로 열람 권한 부여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 정보 검색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신규 고객 개인 정보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3112935"/>
            <a:ext cx="5095875" cy="291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6440" y="6537176"/>
            <a:ext cx="561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원하는 고객개인을 검색하여 고객개인에 대한 세부 정보를 확인한다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검색란을</a:t>
            </a:r>
            <a:r>
              <a:rPr lang="ko-KR" altLang="en-US" sz="1400" dirty="0"/>
              <a:t> 비우고 검색버튼을 누르면 전체리스트를 가져온다</a:t>
            </a:r>
            <a:r>
              <a:rPr lang="en-US" altLang="ko-KR" sz="1400" dirty="0"/>
              <a:t>.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86742" y="3117550"/>
            <a:ext cx="5090195" cy="291003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EE14DA-42C9-41A6-BA35-C05F5D60389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4" name="직사각형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D8323BD3-E0A1-44E7-8ED1-D0642D621B6E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5DB450F-6B9C-4922-9A68-AE8D81647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49817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53" y="3344771"/>
            <a:ext cx="5513840" cy="2496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3" y="3080792"/>
            <a:ext cx="5571654" cy="32074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D7D77F4-24AE-43C2-86F4-966C5E3E3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58" y="3323308"/>
            <a:ext cx="5693220" cy="32666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29577" y="3055880"/>
            <a:ext cx="5779743" cy="3354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30088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기본정보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연관정보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428483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기본정보 및 개인정보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440" y="6982354"/>
            <a:ext cx="56108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고객</a:t>
            </a:r>
            <a:r>
              <a:rPr lang="en-US" altLang="ko-KR" sz="1400" dirty="0"/>
              <a:t>(</a:t>
            </a:r>
            <a:r>
              <a:rPr lang="ko-KR" altLang="en-US" sz="1400" dirty="0"/>
              <a:t>최정길</a:t>
            </a:r>
            <a:r>
              <a:rPr lang="en-US" altLang="ko-KR" sz="1400" dirty="0"/>
              <a:t>)</a:t>
            </a:r>
            <a:r>
              <a:rPr lang="ko-KR" altLang="en-US" sz="1400" dirty="0"/>
              <a:t> 개인에 대한 기본정보</a:t>
            </a:r>
            <a:r>
              <a:rPr lang="en-US" altLang="ko-KR" sz="1400" dirty="0"/>
              <a:t>, </a:t>
            </a:r>
            <a:r>
              <a:rPr lang="ko-KR" altLang="en-US" sz="1400" dirty="0"/>
              <a:t>연락처</a:t>
            </a:r>
            <a:r>
              <a:rPr lang="en-US" altLang="ko-KR" sz="1400" dirty="0"/>
              <a:t>, </a:t>
            </a:r>
            <a:r>
              <a:rPr lang="ko-KR" altLang="en-US" sz="1400" dirty="0"/>
              <a:t>보고라인</a:t>
            </a:r>
            <a:r>
              <a:rPr lang="en-US" altLang="ko-KR" sz="1400" dirty="0"/>
              <a:t>, </a:t>
            </a:r>
            <a:r>
              <a:rPr lang="ko-KR" altLang="en-US" sz="1400" dirty="0"/>
              <a:t>기타를 확인할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명함보기 </a:t>
            </a:r>
            <a:r>
              <a:rPr lang="en-US" altLang="ko-KR" sz="1400" dirty="0"/>
              <a:t>: </a:t>
            </a:r>
            <a:r>
              <a:rPr lang="ko-KR" altLang="en-US" sz="1400" dirty="0"/>
              <a:t>고객개인</a:t>
            </a:r>
            <a:r>
              <a:rPr lang="en-US" altLang="ko-KR" sz="1400" dirty="0"/>
              <a:t>(</a:t>
            </a:r>
            <a:r>
              <a:rPr lang="ko-KR" altLang="en-US" sz="1400" dirty="0"/>
              <a:t>최정길</a:t>
            </a:r>
            <a:r>
              <a:rPr lang="en-US" altLang="ko-KR" sz="1400" dirty="0"/>
              <a:t>)</a:t>
            </a:r>
            <a:r>
              <a:rPr lang="ko-KR" altLang="en-US" sz="1400" dirty="0"/>
              <a:t>에 대한 명함을 볼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고객사명 </a:t>
            </a:r>
            <a:r>
              <a:rPr lang="en-US" altLang="ko-KR" sz="1400" dirty="0"/>
              <a:t>: </a:t>
            </a:r>
            <a:r>
              <a:rPr lang="ko-KR" altLang="en-US" sz="1400" dirty="0"/>
              <a:t>고객사</a:t>
            </a:r>
            <a:r>
              <a:rPr lang="en-US" altLang="ko-KR" sz="1400" dirty="0"/>
              <a:t>(</a:t>
            </a:r>
            <a:r>
              <a:rPr lang="ko-KR" altLang="en-US" sz="1400" dirty="0"/>
              <a:t>㈜</a:t>
            </a:r>
            <a:r>
              <a:rPr lang="en-US" altLang="ko-KR" sz="1400" dirty="0"/>
              <a:t>KB</a:t>
            </a:r>
            <a:r>
              <a:rPr lang="ko-KR" altLang="en-US" sz="1400" dirty="0"/>
              <a:t>국민은행</a:t>
            </a:r>
            <a:r>
              <a:rPr lang="en-US" altLang="ko-KR" sz="1400" dirty="0"/>
              <a:t>)</a:t>
            </a:r>
            <a:r>
              <a:rPr lang="ko-KR" altLang="en-US" sz="1400" dirty="0"/>
              <a:t>정보 페이지로 이동한다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보고라인에 있는 이름을 클릭하면 해당 고객개인정보 페이지로 이동한다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책임자 </a:t>
            </a:r>
            <a:r>
              <a:rPr lang="en-US" altLang="ko-KR" sz="1400" dirty="0"/>
              <a:t>: </a:t>
            </a:r>
            <a:r>
              <a:rPr lang="ko-KR" altLang="en-US" sz="1400" dirty="0"/>
              <a:t>해당 고객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최정길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개인을</a:t>
            </a:r>
            <a:r>
              <a:rPr lang="ko-KR" altLang="en-US" sz="1400" dirty="0"/>
              <a:t> 담당하는 자사직원을 뜻한다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 flipH="1">
            <a:off x="589422" y="3317136"/>
            <a:ext cx="622604" cy="2989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69540" y="3568385"/>
            <a:ext cx="460362" cy="283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 3(강조선) 17"/>
          <p:cNvSpPr/>
          <p:nvPr/>
        </p:nvSpPr>
        <p:spPr>
          <a:xfrm>
            <a:off x="1187527" y="6531439"/>
            <a:ext cx="4689745" cy="293769"/>
          </a:xfrm>
          <a:prstGeom prst="accentCallout3">
            <a:avLst>
              <a:gd name="adj1" fmla="val 46825"/>
              <a:gd name="adj2" fmla="val -256"/>
              <a:gd name="adj3" fmla="val 25697"/>
              <a:gd name="adj4" fmla="val -5520"/>
              <a:gd name="adj5" fmla="val -70874"/>
              <a:gd name="adj6" fmla="val -6238"/>
              <a:gd name="adj7" fmla="val -199441"/>
              <a:gd name="adj8" fmla="val -179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자사에 대한 호감도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관계정립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특정 업무에 대해 관여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정도를 색상으로 표현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 flipH="1">
            <a:off x="1124744" y="5862096"/>
            <a:ext cx="2952328" cy="1329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설명선 3(강조선) 22"/>
          <p:cNvSpPr/>
          <p:nvPr/>
        </p:nvSpPr>
        <p:spPr>
          <a:xfrm>
            <a:off x="3025945" y="3090047"/>
            <a:ext cx="1915106" cy="293769"/>
          </a:xfrm>
          <a:prstGeom prst="accentCallout3">
            <a:avLst>
              <a:gd name="adj1" fmla="val 46825"/>
              <a:gd name="adj2" fmla="val 100543"/>
              <a:gd name="adj3" fmla="val 37225"/>
              <a:gd name="adj4" fmla="val 120036"/>
              <a:gd name="adj5" fmla="val 74762"/>
              <a:gd name="adj6" fmla="val 138920"/>
              <a:gd name="adj7" fmla="val 153607"/>
              <a:gd name="adj8" fmla="val 14551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고객개인 정보를 수정한다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491B02-BD1D-4B85-B532-202245493057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4" name="직사각형 23">
              <a:hlinkClick r:id="rId5" action="ppaction://hlinksldjump"/>
              <a:extLst>
                <a:ext uri="{FF2B5EF4-FFF2-40B4-BE49-F238E27FC236}">
                  <a16:creationId xmlns:a16="http://schemas.microsoft.com/office/drawing/2014/main" id="{58ECDB44-6061-41D2-A20F-983A0B6A5BD4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A982DCC-62CB-4DF9-84C1-9ACC1F6A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579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3" y="3080792"/>
            <a:ext cx="5650733" cy="25202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3" y="3083333"/>
            <a:ext cx="5038976" cy="5010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31D82F-2A5F-4C94-B0EC-934F8F57E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79" y="3296992"/>
            <a:ext cx="5724446" cy="301693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440" y="6592341"/>
            <a:ext cx="561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고객의 개인정보를 확인할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15" name="Rectangle 61"/>
          <p:cNvSpPr>
            <a:spLocks noChangeArrowheads="1"/>
          </p:cNvSpPr>
          <p:nvPr/>
        </p:nvSpPr>
        <p:spPr bwMode="auto">
          <a:xfrm>
            <a:off x="1188043" y="2422207"/>
            <a:ext cx="30088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개인정보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연관정보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Rectangle 100"/>
          <p:cNvSpPr txBox="1">
            <a:spLocks noChangeArrowheads="1"/>
          </p:cNvSpPr>
          <p:nvPr/>
        </p:nvSpPr>
        <p:spPr bwMode="auto">
          <a:xfrm>
            <a:off x="1350122" y="1428483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기본정보 및 개인정보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1117677" y="3284502"/>
            <a:ext cx="622604" cy="3049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0584" y="2968477"/>
            <a:ext cx="5830839" cy="27673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0B08B-B8B2-4264-A661-1C7DDA153FDA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8" name="직사각형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9716756B-C209-4A8C-987B-18138AFC5F90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191E868-425B-4BB7-8A8B-F76D846EB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5917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18" y="4094630"/>
            <a:ext cx="5071238" cy="4893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C3959D-3536-42C9-83E7-DBAC3422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59" y="4348090"/>
            <a:ext cx="5635588" cy="739903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440" y="6068204"/>
            <a:ext cx="561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고객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최정길</a:t>
            </a:r>
            <a:r>
              <a:rPr lang="en-US" altLang="ko-KR" sz="1400" dirty="0"/>
              <a:t>)</a:t>
            </a:r>
            <a:r>
              <a:rPr lang="ko-KR" altLang="en-US" sz="1400" dirty="0"/>
              <a:t>의 프로젝트이력을 확인할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15" name="Rectangle 61"/>
          <p:cNvSpPr>
            <a:spLocks noChangeArrowheads="1"/>
          </p:cNvSpPr>
          <p:nvPr/>
        </p:nvSpPr>
        <p:spPr bwMode="auto">
          <a:xfrm>
            <a:off x="1188043" y="2422207"/>
            <a:ext cx="331661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프로젝트이력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연관정보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Rectangle 100"/>
          <p:cNvSpPr txBox="1">
            <a:spLocks noChangeArrowheads="1"/>
          </p:cNvSpPr>
          <p:nvPr/>
        </p:nvSpPr>
        <p:spPr bwMode="auto">
          <a:xfrm>
            <a:off x="1350122" y="1428483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기본정보 및 개인정보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H="1">
            <a:off x="1516366" y="4335644"/>
            <a:ext cx="619209" cy="2989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H="1">
            <a:off x="662018" y="4950268"/>
            <a:ext cx="5580350" cy="13628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3672" y="3904485"/>
            <a:ext cx="5724001" cy="1409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 flipH="1">
            <a:off x="5674927" y="4644768"/>
            <a:ext cx="577599" cy="1694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 3(강조선) 18"/>
          <p:cNvSpPr/>
          <p:nvPr/>
        </p:nvSpPr>
        <p:spPr>
          <a:xfrm>
            <a:off x="2636912" y="3313977"/>
            <a:ext cx="2054741" cy="293769"/>
          </a:xfrm>
          <a:prstGeom prst="accentCallout3">
            <a:avLst>
              <a:gd name="adj1" fmla="val 46825"/>
              <a:gd name="adj2" fmla="val 100543"/>
              <a:gd name="adj3" fmla="val 63164"/>
              <a:gd name="adj4" fmla="val 131224"/>
              <a:gd name="adj5" fmla="val 156234"/>
              <a:gd name="adj6" fmla="val 152176"/>
              <a:gd name="adj7" fmla="val 442502"/>
              <a:gd name="adj8" fmla="val 16214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프로젝트 이력을 신규등록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수정 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DDDE3B-6810-4108-B285-F6507DFC50C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4" name="직사각형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2EB3409D-2DCE-442E-B942-8E775DF0DE6C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08C06A7-34C3-4944-9CB5-357024D8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0084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18" y="3409846"/>
            <a:ext cx="5575270" cy="271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18" y="3412387"/>
            <a:ext cx="5071238" cy="4893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659" y="3930773"/>
            <a:ext cx="583851" cy="1680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4255C2E-80CD-44D9-8838-A23118496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87" y="3636522"/>
            <a:ext cx="5610942" cy="482926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440" y="7064251"/>
            <a:ext cx="56108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고객</a:t>
            </a:r>
            <a:r>
              <a:rPr lang="en-US" altLang="ko-KR" sz="1400" dirty="0"/>
              <a:t>(</a:t>
            </a:r>
            <a:r>
              <a:rPr lang="ko-KR" altLang="en-US" sz="1400" dirty="0"/>
              <a:t>최정길</a:t>
            </a:r>
            <a:r>
              <a:rPr lang="en-US" altLang="ko-KR" sz="1400" dirty="0"/>
              <a:t>)</a:t>
            </a:r>
            <a:r>
              <a:rPr lang="ko-KR" altLang="en-US" sz="1400" dirty="0"/>
              <a:t>과의 </a:t>
            </a:r>
            <a:r>
              <a:rPr lang="ko-KR" altLang="en-US" sz="1400" dirty="0" err="1"/>
              <a:t>컨택이력을</a:t>
            </a:r>
            <a:r>
              <a:rPr lang="ko-KR" altLang="en-US" sz="1400" dirty="0"/>
              <a:t> 확인할 수 있다</a:t>
            </a:r>
            <a:r>
              <a:rPr lang="en-US" altLang="ko-KR" sz="1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이전회사 </a:t>
            </a:r>
            <a:r>
              <a:rPr lang="ko-KR" altLang="en-US" sz="1400" dirty="0" err="1"/>
              <a:t>컨택이력을</a:t>
            </a:r>
            <a:r>
              <a:rPr lang="ko-KR" altLang="en-US" sz="1400" dirty="0"/>
              <a:t> 통해 고객</a:t>
            </a:r>
            <a:r>
              <a:rPr lang="en-US" altLang="ko-KR" sz="1400" dirty="0"/>
              <a:t>(</a:t>
            </a:r>
            <a:r>
              <a:rPr lang="ko-KR" altLang="en-US" sz="1400" dirty="0"/>
              <a:t>최정길</a:t>
            </a:r>
            <a:r>
              <a:rPr lang="en-US" altLang="ko-KR" sz="1400" dirty="0"/>
              <a:t>)</a:t>
            </a:r>
            <a:r>
              <a:rPr lang="ko-KR" altLang="en-US" sz="1400" dirty="0"/>
              <a:t>이 현재 고객사</a:t>
            </a:r>
            <a:r>
              <a:rPr lang="en-US" altLang="ko-KR" sz="1400" dirty="0"/>
              <a:t>(</a:t>
            </a:r>
            <a:r>
              <a:rPr lang="ko-KR" altLang="en-US" sz="1400" dirty="0"/>
              <a:t>㈜</a:t>
            </a:r>
            <a:r>
              <a:rPr lang="en-US" altLang="ko-KR" sz="1400" dirty="0"/>
              <a:t>KB</a:t>
            </a:r>
            <a:r>
              <a:rPr lang="ko-KR" altLang="en-US" sz="1400" dirty="0"/>
              <a:t>국민은행</a:t>
            </a:r>
            <a:r>
              <a:rPr lang="en-US" altLang="ko-KR" sz="1400" dirty="0"/>
              <a:t>) </a:t>
            </a:r>
            <a:r>
              <a:rPr lang="ko-KR" altLang="en-US" sz="1400" dirty="0"/>
              <a:t>이전에 다니던 회사에 속해있을 당시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컨택이력을</a:t>
            </a:r>
            <a:r>
              <a:rPr lang="ko-KR" altLang="en-US" sz="1400" dirty="0"/>
              <a:t> 확인할 수 있다</a:t>
            </a:r>
            <a:r>
              <a:rPr lang="en-US" altLang="ko-KR" sz="1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컨택이력을</a:t>
            </a:r>
            <a:r>
              <a:rPr lang="ko-KR" altLang="en-US" sz="1400" dirty="0"/>
              <a:t> 클릭하면 해당 </a:t>
            </a:r>
            <a:r>
              <a:rPr lang="ko-KR" altLang="en-US" sz="1400" dirty="0" err="1"/>
              <a:t>컨택에</a:t>
            </a:r>
            <a:r>
              <a:rPr lang="ko-KR" altLang="en-US" sz="1400" dirty="0"/>
              <a:t> 대한 상세페이지로 이동한다</a:t>
            </a:r>
            <a:r>
              <a:rPr lang="en-US" altLang="ko-KR" sz="1400" dirty="0"/>
              <a:t>.</a:t>
            </a:r>
          </a:p>
        </p:txBody>
      </p:sp>
      <p:sp>
        <p:nvSpPr>
          <p:cNvPr id="15" name="Rectangle 61"/>
          <p:cNvSpPr>
            <a:spLocks noChangeArrowheads="1"/>
          </p:cNvSpPr>
          <p:nvPr/>
        </p:nvSpPr>
        <p:spPr bwMode="auto">
          <a:xfrm>
            <a:off x="1188043" y="2422207"/>
            <a:ext cx="30088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컨택이력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연관정보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Rectangle 100"/>
          <p:cNvSpPr txBox="1">
            <a:spLocks noChangeArrowheads="1"/>
          </p:cNvSpPr>
          <p:nvPr/>
        </p:nvSpPr>
        <p:spPr bwMode="auto">
          <a:xfrm>
            <a:off x="1350122" y="1428483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기본정보 및 개인정보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H="1">
            <a:off x="2052068" y="3608108"/>
            <a:ext cx="535596" cy="2989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H="1">
            <a:off x="656938" y="4275695"/>
            <a:ext cx="5580350" cy="1209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3672" y="3296816"/>
            <a:ext cx="5724001" cy="2952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 flipH="1">
            <a:off x="5643052" y="3915193"/>
            <a:ext cx="589156" cy="18819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 3(강조선) 18"/>
          <p:cNvSpPr/>
          <p:nvPr/>
        </p:nvSpPr>
        <p:spPr>
          <a:xfrm>
            <a:off x="2924945" y="3321465"/>
            <a:ext cx="1960190" cy="293769"/>
          </a:xfrm>
          <a:prstGeom prst="accentCallout3">
            <a:avLst>
              <a:gd name="adj1" fmla="val 46825"/>
              <a:gd name="adj2" fmla="val 100543"/>
              <a:gd name="adj3" fmla="val 37225"/>
              <a:gd name="adj4" fmla="val 120036"/>
              <a:gd name="adj5" fmla="val 90522"/>
              <a:gd name="adj6" fmla="val 132876"/>
              <a:gd name="adj7" fmla="val 196948"/>
              <a:gd name="adj8" fmla="val 14410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컨택이력을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검색할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337" y="5642094"/>
            <a:ext cx="448173" cy="17500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flipH="1">
            <a:off x="5669047" y="5627391"/>
            <a:ext cx="494686" cy="1767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설명선 3(강조선) 20"/>
          <p:cNvSpPr/>
          <p:nvPr/>
        </p:nvSpPr>
        <p:spPr>
          <a:xfrm>
            <a:off x="3616345" y="6362500"/>
            <a:ext cx="1915106" cy="558895"/>
          </a:xfrm>
          <a:prstGeom prst="accentCallout3">
            <a:avLst>
              <a:gd name="adj1" fmla="val 46825"/>
              <a:gd name="adj2" fmla="val 100543"/>
              <a:gd name="adj3" fmla="val 37225"/>
              <a:gd name="adj4" fmla="val 120036"/>
              <a:gd name="adj5" fmla="val -26257"/>
              <a:gd name="adj6" fmla="val 125847"/>
              <a:gd name="adj7" fmla="val -94718"/>
              <a:gd name="adj8" fmla="val 12727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컨택이력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리스트가 많을 경우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페이지를 넘겨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DDDE3B-6810-4108-B285-F6507DFC50C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4" name="직사각형 23">
              <a:hlinkClick r:id="rId7" action="ppaction://hlinksldjump"/>
              <a:extLst>
                <a:ext uri="{FF2B5EF4-FFF2-40B4-BE49-F238E27FC236}">
                  <a16:creationId xmlns:a16="http://schemas.microsoft.com/office/drawing/2014/main" id="{2EB3409D-2DCE-442E-B942-8E775DF0DE6C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08C06A7-34C3-4944-9CB5-357024D8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101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09" y="3068236"/>
            <a:ext cx="5595223" cy="21384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43FC4A-5A6D-42A9-AFA8-3758217FA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28094" t="43233" r="9615" b="808"/>
          <a:stretch/>
        </p:blipFill>
        <p:spPr>
          <a:xfrm>
            <a:off x="2204864" y="3992521"/>
            <a:ext cx="3485304" cy="11966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446" y="3625757"/>
            <a:ext cx="648278" cy="1610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3" y="3068236"/>
            <a:ext cx="5631520" cy="5275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9AE009-D08B-4D03-91FD-A3E77F3B3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88" y="3288746"/>
            <a:ext cx="5687835" cy="507918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440" y="6592341"/>
            <a:ext cx="561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</a:t>
            </a:r>
            <a:r>
              <a:rPr lang="en-US" altLang="ko-KR" sz="1400" dirty="0"/>
              <a:t>(</a:t>
            </a:r>
            <a:r>
              <a:rPr lang="ko-KR" altLang="en-US" sz="1400" dirty="0"/>
              <a:t>최정길</a:t>
            </a:r>
            <a:r>
              <a:rPr lang="en-US" altLang="ko-KR" sz="1400" dirty="0"/>
              <a:t>)</a:t>
            </a:r>
            <a:r>
              <a:rPr lang="ko-KR" altLang="en-US" sz="1400" dirty="0"/>
              <a:t>이 속해있는 </a:t>
            </a:r>
            <a:r>
              <a:rPr lang="ko-KR" altLang="en-US" sz="1400" dirty="0" err="1"/>
              <a:t>고객사</a:t>
            </a:r>
            <a:r>
              <a:rPr lang="en-US" altLang="ko-KR" sz="1400" dirty="0"/>
              <a:t>(KB</a:t>
            </a:r>
            <a:r>
              <a:rPr lang="ko-KR" altLang="en-US" sz="1400" dirty="0"/>
              <a:t>국민은행</a:t>
            </a:r>
            <a:r>
              <a:rPr lang="en-US" altLang="ko-KR" sz="1400" dirty="0"/>
              <a:t>) </a:t>
            </a:r>
            <a:r>
              <a:rPr lang="ko-KR" altLang="en-US" sz="1400" dirty="0"/>
              <a:t>소속인 고객 개인들의 리스트를 확인할 수 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소속고객을 클릭하면 해당 고객에 대한 정보페이지로 이동한다</a:t>
            </a:r>
            <a:r>
              <a:rPr lang="en-US" altLang="ko-KR" sz="1400" dirty="0"/>
              <a:t>.</a:t>
            </a:r>
          </a:p>
        </p:txBody>
      </p:sp>
      <p:sp>
        <p:nvSpPr>
          <p:cNvPr id="13" name="Rectangle 61"/>
          <p:cNvSpPr>
            <a:spLocks noChangeArrowheads="1"/>
          </p:cNvSpPr>
          <p:nvPr/>
        </p:nvSpPr>
        <p:spPr bwMode="auto">
          <a:xfrm>
            <a:off x="1188043" y="2422207"/>
            <a:ext cx="337111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소속 고객정보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연관정보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Rectangle 100"/>
          <p:cNvSpPr txBox="1">
            <a:spLocks noChangeArrowheads="1"/>
          </p:cNvSpPr>
          <p:nvPr/>
        </p:nvSpPr>
        <p:spPr bwMode="auto">
          <a:xfrm>
            <a:off x="1350122" y="1428483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기본정보 및 개인정보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H="1">
            <a:off x="2515962" y="3265853"/>
            <a:ext cx="685840" cy="2989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flipH="1">
            <a:off x="656938" y="3946641"/>
            <a:ext cx="5580350" cy="1209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3672" y="2967761"/>
            <a:ext cx="5724001" cy="2635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 flipH="1">
            <a:off x="5690168" y="3580056"/>
            <a:ext cx="572543" cy="19660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설명선 3(강조선) 19"/>
          <p:cNvSpPr/>
          <p:nvPr/>
        </p:nvSpPr>
        <p:spPr>
          <a:xfrm>
            <a:off x="3337971" y="3024850"/>
            <a:ext cx="1915106" cy="293769"/>
          </a:xfrm>
          <a:prstGeom prst="accentCallout3">
            <a:avLst>
              <a:gd name="adj1" fmla="val 46825"/>
              <a:gd name="adj2" fmla="val 100543"/>
              <a:gd name="adj3" fmla="val 37225"/>
              <a:gd name="adj4" fmla="val 120036"/>
              <a:gd name="adj5" fmla="val 90522"/>
              <a:gd name="adj6" fmla="val 132876"/>
              <a:gd name="adj7" fmla="val 177151"/>
              <a:gd name="adj8" fmla="val 13437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고객개인을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검색하여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09" y="5300157"/>
            <a:ext cx="693082" cy="1950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flipH="1">
            <a:off x="5451139" y="5297367"/>
            <a:ext cx="721951" cy="197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 3(강조선) 21"/>
          <p:cNvSpPr/>
          <p:nvPr/>
        </p:nvSpPr>
        <p:spPr>
          <a:xfrm>
            <a:off x="3595583" y="5732064"/>
            <a:ext cx="1915106" cy="463535"/>
          </a:xfrm>
          <a:prstGeom prst="accentCallout3">
            <a:avLst>
              <a:gd name="adj1" fmla="val 46825"/>
              <a:gd name="adj2" fmla="val 100543"/>
              <a:gd name="adj3" fmla="val 47213"/>
              <a:gd name="adj4" fmla="val 115805"/>
              <a:gd name="adj5" fmla="val 5981"/>
              <a:gd name="adj6" fmla="val 122266"/>
              <a:gd name="adj7" fmla="val -45163"/>
              <a:gd name="adj8" fmla="val 12255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고객개인 리스트가 많은 경우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페이지를 넘겨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6798E3-A9C5-4486-B95C-ECEC09225057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8" name="직사각형 27">
              <a:hlinkClick r:id="rId9" action="ppaction://hlinksldjump"/>
              <a:extLst>
                <a:ext uri="{FF2B5EF4-FFF2-40B4-BE49-F238E27FC236}">
                  <a16:creationId xmlns:a16="http://schemas.microsoft.com/office/drawing/2014/main" id="{3B65E932-8AE5-4ED8-AE53-2B12703870A1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1DF61B-B15C-45F0-B50A-1C9A09D3C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1654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3" y="3125930"/>
            <a:ext cx="5616575" cy="10029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8107CB-4B1F-4D45-8AFE-BA588176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58" y="3370323"/>
            <a:ext cx="5611652" cy="269656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440" y="8537171"/>
            <a:ext cx="561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</a:t>
            </a:r>
            <a:r>
              <a:rPr lang="en-US" altLang="ko-KR" sz="1400" dirty="0"/>
              <a:t>(</a:t>
            </a:r>
            <a:r>
              <a:rPr lang="ko-KR" altLang="en-US" sz="1400" dirty="0"/>
              <a:t>최정길</a:t>
            </a:r>
            <a:r>
              <a:rPr lang="en-US" altLang="ko-KR" sz="1400" dirty="0"/>
              <a:t>)</a:t>
            </a:r>
            <a:r>
              <a:rPr lang="ko-KR" altLang="en-US" sz="1400" dirty="0"/>
              <a:t>의 이전회사 정보를 확인할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13" name="Rectangle 61"/>
          <p:cNvSpPr>
            <a:spLocks noChangeArrowheads="1"/>
          </p:cNvSpPr>
          <p:nvPr/>
        </p:nvSpPr>
        <p:spPr bwMode="auto">
          <a:xfrm>
            <a:off x="1188043" y="2422207"/>
            <a:ext cx="337111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및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&gt;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이전회사 정보 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연관정보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Rectangle 100"/>
          <p:cNvSpPr txBox="1">
            <a:spLocks noChangeArrowheads="1"/>
          </p:cNvSpPr>
          <p:nvPr/>
        </p:nvSpPr>
        <p:spPr bwMode="auto">
          <a:xfrm>
            <a:off x="1350122" y="1433785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기본정보 및 개인정보 관리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프로젝트 이력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 개인의 관련 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컨택이력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등의 영업활동 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flipH="1">
            <a:off x="3384439" y="3359901"/>
            <a:ext cx="720824" cy="2989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75" y="3827427"/>
            <a:ext cx="5611993" cy="3088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880" y="4408449"/>
            <a:ext cx="4154742" cy="3219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설명선 3(강조선) 15"/>
          <p:cNvSpPr/>
          <p:nvPr/>
        </p:nvSpPr>
        <p:spPr>
          <a:xfrm>
            <a:off x="678036" y="7759262"/>
            <a:ext cx="3024336" cy="504897"/>
          </a:xfrm>
          <a:prstGeom prst="accentCallout3">
            <a:avLst>
              <a:gd name="adj1" fmla="val 50579"/>
              <a:gd name="adj2" fmla="val -868"/>
              <a:gd name="adj3" fmla="val -89352"/>
              <a:gd name="adj4" fmla="val -8210"/>
              <a:gd name="adj5" fmla="val -206307"/>
              <a:gd name="adj6" fmla="val 3516"/>
              <a:gd name="adj7" fmla="val -263385"/>
              <a:gd name="adj8" fmla="val 2187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고객개인명이 동일한 고객리스트를 가져온다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이전회사 고객을 선택하면 회사명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본부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직위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</a:t>
            </a:r>
          </a:p>
          <a:p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   고객명이 자동으로 입력된다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 flipH="1">
            <a:off x="1364480" y="6226741"/>
            <a:ext cx="1056407" cy="31043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flipH="1">
            <a:off x="5131598" y="6226741"/>
            <a:ext cx="132997" cy="1512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382" y="5708640"/>
            <a:ext cx="3786574" cy="17994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flipH="1">
            <a:off x="2303868" y="5698173"/>
            <a:ext cx="766741" cy="19039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flipH="1">
            <a:off x="2936988" y="6462998"/>
            <a:ext cx="633670" cy="19039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설명선 3(강조선) 22"/>
          <p:cNvSpPr/>
          <p:nvPr/>
        </p:nvSpPr>
        <p:spPr>
          <a:xfrm>
            <a:off x="1271081" y="6920974"/>
            <a:ext cx="1653863" cy="370868"/>
          </a:xfrm>
          <a:prstGeom prst="accentCallout3">
            <a:avLst>
              <a:gd name="adj1" fmla="val 52536"/>
              <a:gd name="adj2" fmla="val 100062"/>
              <a:gd name="adj3" fmla="val 55728"/>
              <a:gd name="adj4" fmla="val 107471"/>
              <a:gd name="adj5" fmla="val 40892"/>
              <a:gd name="adj6" fmla="val 112908"/>
              <a:gd name="adj7" fmla="val -1893"/>
              <a:gd name="adj8" fmla="val 117203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입력한 이전회사정보를 저장한다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 flipH="1">
            <a:off x="2936988" y="6702549"/>
            <a:ext cx="633670" cy="19039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93672" y="2967762"/>
            <a:ext cx="5724001" cy="1223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2203" y="4402861"/>
            <a:ext cx="4147419" cy="3225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621E94-2D7B-44B5-8002-42AC8C97847D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9" name="직사각형 28">
              <a:hlinkClick r:id="rId7" action="ppaction://hlinksldjump"/>
              <a:extLst>
                <a:ext uri="{FF2B5EF4-FFF2-40B4-BE49-F238E27FC236}">
                  <a16:creationId xmlns:a16="http://schemas.microsoft.com/office/drawing/2014/main" id="{04ED3FEF-C04E-4203-86B5-AE4559A503A5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E1E8E11-FAFB-4AAB-837C-D6BC1EED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18" name="설명선 3(강조선) 17"/>
          <p:cNvSpPr/>
          <p:nvPr/>
        </p:nvSpPr>
        <p:spPr>
          <a:xfrm>
            <a:off x="4292206" y="5206274"/>
            <a:ext cx="1585500" cy="544624"/>
          </a:xfrm>
          <a:prstGeom prst="accentCallout3">
            <a:avLst>
              <a:gd name="adj1" fmla="val 52217"/>
              <a:gd name="adj2" fmla="val -68"/>
              <a:gd name="adj3" fmla="val 105138"/>
              <a:gd name="adj4" fmla="val -11559"/>
              <a:gd name="adj5" fmla="val 179045"/>
              <a:gd name="adj6" fmla="val -17023"/>
              <a:gd name="adj7" fmla="val 235070"/>
              <a:gd name="adj8" fmla="val -4821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이전회사정보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just"/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입력 행이 추가된다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0" name="설명선 3(강조선) 19"/>
          <p:cNvSpPr/>
          <p:nvPr/>
        </p:nvSpPr>
        <p:spPr>
          <a:xfrm>
            <a:off x="5010368" y="6796347"/>
            <a:ext cx="1473402" cy="610191"/>
          </a:xfrm>
          <a:prstGeom prst="accentCallout3">
            <a:avLst>
              <a:gd name="adj1" fmla="val 54398"/>
              <a:gd name="adj2" fmla="val -68"/>
              <a:gd name="adj3" fmla="val 26790"/>
              <a:gd name="adj4" fmla="val -22370"/>
              <a:gd name="adj5" fmla="val -35892"/>
              <a:gd name="adj6" fmla="val -22624"/>
              <a:gd name="adj7" fmla="val -72931"/>
              <a:gd name="adj8" fmla="val 899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이전회사 정보 입력 행이 삭제된다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5692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2936776"/>
            <a:ext cx="3514725" cy="2905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440" y="6537176"/>
            <a:ext cx="56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신규 고객개인을 등록한다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‘</a:t>
            </a:r>
            <a:r>
              <a:rPr lang="ko-KR" altLang="en-US" sz="1400" dirty="0"/>
              <a:t>고객개인 등록</a:t>
            </a:r>
            <a:r>
              <a:rPr lang="en-US" altLang="ko-KR" sz="1400" dirty="0"/>
              <a:t>‘</a:t>
            </a:r>
            <a:r>
              <a:rPr lang="ko-KR" altLang="en-US" sz="1400" dirty="0"/>
              <a:t>을 클릭한다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</a:p>
        </p:txBody>
      </p:sp>
      <p:sp>
        <p:nvSpPr>
          <p:cNvPr id="7" name="Rectangle 100"/>
          <p:cNvSpPr txBox="1">
            <a:spLocks noChangeArrowheads="1"/>
          </p:cNvSpPr>
          <p:nvPr/>
        </p:nvSpPr>
        <p:spPr bwMode="auto">
          <a:xfrm>
            <a:off x="1350122" y="1639230"/>
            <a:ext cx="5154920" cy="24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신규 고객개인 정보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8" name="Rectangle 61"/>
          <p:cNvSpPr>
            <a:spLocks noChangeArrowheads="1"/>
          </p:cNvSpPr>
          <p:nvPr/>
        </p:nvSpPr>
        <p:spPr bwMode="auto">
          <a:xfrm>
            <a:off x="1188043" y="2422207"/>
            <a:ext cx="170238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신규 고객개인 정보 등록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51950" y="2936776"/>
            <a:ext cx="3534412" cy="2905125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9A31E-6707-4DA5-A858-1342C2316991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5" name="직사각형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395287D0-EA75-4955-B98E-30BB238794AD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ABFB66-EEA1-4367-A42A-4B3660F9D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65093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76" y="2792760"/>
            <a:ext cx="5878286" cy="49685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73F222-904A-40A9-86CC-DD41D739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0" y="3241011"/>
            <a:ext cx="5966008" cy="4520301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</a:p>
        </p:txBody>
      </p:sp>
      <p:sp>
        <p:nvSpPr>
          <p:cNvPr id="8" name="Rectangle 100"/>
          <p:cNvSpPr txBox="1">
            <a:spLocks noChangeArrowheads="1"/>
          </p:cNvSpPr>
          <p:nvPr/>
        </p:nvSpPr>
        <p:spPr bwMode="auto">
          <a:xfrm>
            <a:off x="1350122" y="1433785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고객개인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신규 고객개인 정보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고객개인 연관정보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1188043" y="2422207"/>
            <a:ext cx="205825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신규 고객개인 정보 등록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(1/2)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440" y="7814152"/>
            <a:ext cx="56108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신규 등록하고자 하는 고객개인에 대한 정보를 입력한다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영업대표는 소속회사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</a:t>
            </a:r>
            <a:r>
              <a:rPr lang="en-US" altLang="ko-KR" sz="1400" dirty="0"/>
              <a:t>, </a:t>
            </a:r>
            <a:r>
              <a:rPr lang="ko-KR" altLang="en-US" sz="1400" dirty="0"/>
              <a:t>이전회사에 대해 가능한 많은 정보를 입력한다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이전회사 정보는 신규등록 완료 후 작성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필수 입력 값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고객명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고객사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고객사</a:t>
            </a:r>
            <a:r>
              <a:rPr lang="en-US" altLang="ko-KR" sz="1400" b="1" dirty="0"/>
              <a:t>ID</a:t>
            </a:r>
          </a:p>
        </p:txBody>
      </p:sp>
      <p:sp>
        <p:nvSpPr>
          <p:cNvPr id="6" name="직사각형 5"/>
          <p:cNvSpPr/>
          <p:nvPr/>
        </p:nvSpPr>
        <p:spPr>
          <a:xfrm flipH="1">
            <a:off x="527039" y="4084094"/>
            <a:ext cx="844583" cy="2269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077" y="3938855"/>
            <a:ext cx="1605246" cy="30336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H="1">
            <a:off x="980728" y="3420380"/>
            <a:ext cx="2125145" cy="1910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H="1">
            <a:off x="1016698" y="4407606"/>
            <a:ext cx="2158468" cy="1910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3918924" y="4416231"/>
            <a:ext cx="2167860" cy="1910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cxnSpLocks/>
            <a:stCxn id="17" idx="0"/>
            <a:endCxn id="13" idx="1"/>
          </p:cNvCxnSpPr>
          <p:nvPr/>
        </p:nvCxnSpPr>
        <p:spPr>
          <a:xfrm rot="5400000" flipH="1" flipV="1">
            <a:off x="2290970" y="3895500"/>
            <a:ext cx="317068" cy="7071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설명선 3(강조선) 31"/>
          <p:cNvSpPr/>
          <p:nvPr/>
        </p:nvSpPr>
        <p:spPr>
          <a:xfrm>
            <a:off x="3944486" y="3069646"/>
            <a:ext cx="2220818" cy="443194"/>
          </a:xfrm>
          <a:prstGeom prst="accentCallout3">
            <a:avLst>
              <a:gd name="adj1" fmla="val 50579"/>
              <a:gd name="adj2" fmla="val -868"/>
              <a:gd name="adj3" fmla="val 48189"/>
              <a:gd name="adj4" fmla="val -13010"/>
              <a:gd name="adj5" fmla="val 80358"/>
              <a:gd name="adj6" fmla="val -23307"/>
              <a:gd name="adj7" fmla="val 195657"/>
              <a:gd name="adj8" fmla="val -2512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 검색기능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고객사를 선택하면 고객사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가 자동으로 입력된다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7" name="직사각형 36"/>
          <p:cNvSpPr/>
          <p:nvPr/>
        </p:nvSpPr>
        <p:spPr>
          <a:xfrm flipH="1">
            <a:off x="1060900" y="4950389"/>
            <a:ext cx="4960387" cy="4444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꺾인 연결선 38"/>
          <p:cNvCxnSpPr>
            <a:cxnSpLocks/>
            <a:stCxn id="13" idx="3"/>
            <a:endCxn id="20" idx="0"/>
          </p:cNvCxnSpPr>
          <p:nvPr/>
        </p:nvCxnSpPr>
        <p:spPr>
          <a:xfrm>
            <a:off x="4408323" y="4090538"/>
            <a:ext cx="594531" cy="32569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 flipH="1">
            <a:off x="3730690" y="6311326"/>
            <a:ext cx="2304256" cy="18991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설명선 3(강조선) 41"/>
          <p:cNvSpPr/>
          <p:nvPr/>
        </p:nvSpPr>
        <p:spPr>
          <a:xfrm>
            <a:off x="4579938" y="6677811"/>
            <a:ext cx="1455008" cy="288032"/>
          </a:xfrm>
          <a:prstGeom prst="accentCallout3">
            <a:avLst>
              <a:gd name="adj1" fmla="val 50579"/>
              <a:gd name="adj2" fmla="val -868"/>
              <a:gd name="adj3" fmla="val 50885"/>
              <a:gd name="adj4" fmla="val -10901"/>
              <a:gd name="adj5" fmla="val 16291"/>
              <a:gd name="adj6" fmla="val -16815"/>
              <a:gd name="adj7" fmla="val -60287"/>
              <a:gd name="adj8" fmla="val -1688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자사직원 검색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1886" y="2766951"/>
            <a:ext cx="6113156" cy="49943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설명선 3(강조선) 35"/>
          <p:cNvSpPr/>
          <p:nvPr/>
        </p:nvSpPr>
        <p:spPr>
          <a:xfrm>
            <a:off x="3789040" y="5465132"/>
            <a:ext cx="2393348" cy="354839"/>
          </a:xfrm>
          <a:prstGeom prst="accentCallout3">
            <a:avLst>
              <a:gd name="adj1" fmla="val 50579"/>
              <a:gd name="adj2" fmla="val -868"/>
              <a:gd name="adj3" fmla="val 50885"/>
              <a:gd name="adj4" fmla="val -34249"/>
              <a:gd name="adj5" fmla="val 26834"/>
              <a:gd name="adj6" fmla="val -39314"/>
              <a:gd name="adj7" fmla="val -33183"/>
              <a:gd name="adj8" fmla="val -39383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고객개인 검색기능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하단의 공란엔 고객개인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ID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자동입력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6D5B251-F8CA-467C-AF8E-47428D2B575E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7" name="직사각형 26">
              <a:hlinkClick r:id="rId5" action="ppaction://hlinksldjump"/>
              <a:extLst>
                <a:ext uri="{FF2B5EF4-FFF2-40B4-BE49-F238E27FC236}">
                  <a16:creationId xmlns:a16="http://schemas.microsoft.com/office/drawing/2014/main" id="{F058CD3C-185E-4062-9E1A-5EEE15CB7AC7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6038C47-B4E4-4BF7-BEAD-AFE27824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689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및 고객개인정보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</a:p>
        </p:txBody>
      </p:sp>
      <p:sp>
        <p:nvSpPr>
          <p:cNvPr id="8" name="Rectangle 100"/>
          <p:cNvSpPr txBox="1">
            <a:spLocks noChangeArrowheads="1"/>
          </p:cNvSpPr>
          <p:nvPr/>
        </p:nvSpPr>
        <p:spPr bwMode="auto">
          <a:xfrm>
            <a:off x="1350122" y="1433785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고객개인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신규 고객개인 정보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고객개인 연관정보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1188043" y="2422207"/>
            <a:ext cx="205825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신규 고객개인 정보 등록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(2/2)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99" y="2792760"/>
            <a:ext cx="5599913" cy="4968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80" y="8101607"/>
            <a:ext cx="561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고객개인의 개인정보를 항목에 맞게 입력한다</a:t>
            </a:r>
            <a:r>
              <a:rPr lang="en-US" altLang="ko-KR" sz="1400" dirty="0"/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96" y="4021396"/>
            <a:ext cx="5215087" cy="375278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flipH="1">
            <a:off x="1530129" y="4012759"/>
            <a:ext cx="787759" cy="2269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73652" y="2731772"/>
            <a:ext cx="5760176" cy="50823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고객개인정보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B3B5C2C-98B7-49AD-9945-79F44751C971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8" name="직사각형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79075E3C-3651-4DA9-8F2B-BB802E337B34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E8D8BBA-AF06-47D8-95D4-A58D0E26F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022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92696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1-3.   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사용자 및 기능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13677"/>
              </p:ext>
            </p:extLst>
          </p:nvPr>
        </p:nvGraphicFramePr>
        <p:xfrm>
          <a:off x="384528" y="2168286"/>
          <a:ext cx="6126160" cy="441720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524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1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1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19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302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043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직급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고객사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및 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고객개인정보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고객영업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활동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고객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만족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파트너사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협업관리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성과관리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사업전략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일정관리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비고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CEO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전체 직원에 대한 데이터 조회 가능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3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본부장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해당 본부에 대한 데이터 조회 가능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extLst>
                  <a:ext uri="{0D108BD9-81ED-4DB2-BD59-A6C34878D82A}">
                    <a16:rowId xmlns:a16="http://schemas.microsoft.com/office/drawing/2014/main" val="3732018871"/>
                  </a:ext>
                </a:extLst>
              </a:tr>
              <a:tr h="1104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</a:rPr>
                        <a:t>영업대표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해당 팀의 데이터 조회 가능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접근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X)</a:t>
                      </a:r>
                    </a:p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부문별전략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“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 접근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3" marR="4513" marT="451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3" y="7011615"/>
            <a:ext cx="576061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셀러스는</a:t>
            </a:r>
            <a:r>
              <a:rPr lang="ko-KR" altLang="en-US" sz="1200" dirty="0"/>
              <a:t> 직급에 따라 접근할 수 있는 페이지와 화면이 다르다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셀러스는</a:t>
            </a:r>
            <a:r>
              <a:rPr lang="ko-KR" altLang="en-US" sz="1200" dirty="0"/>
              <a:t> 소속 본부</a:t>
            </a:r>
            <a:r>
              <a:rPr lang="en-US" altLang="ko-KR" sz="1200" dirty="0"/>
              <a:t>, </a:t>
            </a:r>
            <a:r>
              <a:rPr lang="ko-KR" altLang="en-US" sz="1200" dirty="0"/>
              <a:t>팀에 따라 다른 정보를 보여준다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관리자 페이지에서 권한을 변경 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84528" y="2168286"/>
            <a:ext cx="6126161" cy="44172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4C6FC2-CDC2-4FDD-8BC1-631248080FEB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0" name="직사각형 9">
              <a:hlinkClick r:id="rId2" action="ppaction://hlinksldjump"/>
              <a:extLst>
                <a:ext uri="{FF2B5EF4-FFF2-40B4-BE49-F238E27FC236}">
                  <a16:creationId xmlns:a16="http://schemas.microsoft.com/office/drawing/2014/main" id="{42570848-6969-447A-BF8C-BEC67E15F5F9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6AE0CF2-4B80-4685-8D5C-8A305CEEE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6088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TextBox 12"/>
          <p:cNvSpPr txBox="1">
            <a:spLocks noChangeArrowheads="1"/>
          </p:cNvSpPr>
          <p:nvPr/>
        </p:nvSpPr>
        <p:spPr bwMode="auto">
          <a:xfrm>
            <a:off x="2205310" y="4125826"/>
            <a:ext cx="33845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5.1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5.2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고객컨택내용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5.3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영업기회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5.4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잠재영업기회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20281" y="3267217"/>
            <a:ext cx="580551" cy="580551"/>
          </a:xfrm>
          <a:prstGeom prst="rect">
            <a:avLst/>
          </a:prstGeom>
          <a:solidFill>
            <a:srgbClr val="081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CFB8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7364" y="3336004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5</a:t>
            </a:r>
            <a:endParaRPr lang="en-US" altLang="ko-KR" sz="2500" b="1" spc="-50" dirty="0">
              <a:solidFill>
                <a:schemeClr val="bg1"/>
              </a:solidFill>
              <a:latin typeface="Arial" panose="020B0604020202020204" pitchFamily="34" charset="0"/>
              <a:ea typeface="나눔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70792" y="3368824"/>
            <a:ext cx="2185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고객영업활동</a:t>
            </a:r>
          </a:p>
        </p:txBody>
      </p:sp>
      <p:sp>
        <p:nvSpPr>
          <p:cNvPr id="26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7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030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34634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ko-KR" altLang="en-US" sz="1600" b="1" spc="-150" dirty="0">
                <a:solidFill>
                  <a:prstClr val="white"/>
                </a:solidFill>
                <a:ea typeface="맑은 고딕" panose="020B0503020000020004" pitchFamily="50" charset="-127"/>
              </a:rPr>
              <a:t>고객영업활동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406954" y="1640632"/>
            <a:ext cx="6028370" cy="505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72000" indent="144000" algn="just">
              <a:lnSpc>
                <a:spcPct val="1200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고객영업활동 페이지에서는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고객들과의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컨택내용을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기록하고 영업기회를 작성할 수 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 영업기회로 전환되기 전에 잠재영업기회에 대한 내용을 작성하고 영업기회로 전환 가능하도록 하는 기능을 활용할 수 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14400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lnSpc>
                <a:spcPct val="120000"/>
              </a:lnSpc>
              <a:buAutoNum type="arabicPeriod"/>
            </a:pP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고객컨택내용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lnSpc>
                <a:spcPct val="120000"/>
              </a:lnSpc>
              <a:buAutoNum type="arabicPeriod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고객과의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컨택방법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연관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컨텐츠에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대해서 개인별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고객사별로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대시보드에서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한눈에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고객과의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컨택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리스트를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컨택시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발생한 액션 플랜에 대해 색상으로 진행상황을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컨택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신규 등록 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발생한 잠재영업기회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NCR,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펀칭을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연관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컨텐츠로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등록할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영업기회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고객사별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제품별에 따른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REV(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), GP(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총 이익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영업기회에 대한 전체 리스트를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상세페이지에서는 기본정보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매출계획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마일스톤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Sales Cycle,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체크리스트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윈플랜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첨부파일을 관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잠재영업기회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고객사별 잠재 영업기회에 대한 전체 금액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전환된 건수 및 금액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Overdue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 건수 및 금액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pPr marL="72000" indent="0" algn="just">
              <a:lnSpc>
                <a:spcPct val="1200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월간 신규 건수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금액에 대한 정보를 한눈에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잠재영업기회 리스트를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잠재영업기회에 대한 계획상태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진행상황에 대해 색상으로 표기하여 한눈에 보여줍니다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잠재영업기회를 영입기회로 전환할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5-1.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12A6DBA-45C8-451D-A213-C4A6FC0B8A4C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8" name="직사각형 7">
              <a:hlinkClick r:id="rId2" action="ppaction://hlinksldjump"/>
              <a:extLst>
                <a:ext uri="{FF2B5EF4-FFF2-40B4-BE49-F238E27FC236}">
                  <a16:creationId xmlns:a16="http://schemas.microsoft.com/office/drawing/2014/main" id="{35F6B396-6C3C-412D-96A2-2AD41C3681AC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8D2546-D90A-46AE-A55F-72871EF5C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194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ADA29E9-914D-4338-8261-D24969B8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1" y="2916248"/>
            <a:ext cx="5910057" cy="2324784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고객영업활동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고객컨택내용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1295018" y="1211170"/>
            <a:ext cx="5154920" cy="91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ct val="20000"/>
              </a:spcBef>
              <a:buSzPct val="120000"/>
            </a:pP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컨택방법별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대시보드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확인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개인별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고객사별 확인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고객컨택내용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연관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컨텐츠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대시보드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확인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670" y="6789442"/>
            <a:ext cx="561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고객과의 </a:t>
            </a:r>
            <a:r>
              <a:rPr lang="ko-KR" altLang="en-US" sz="1400" dirty="0" err="1"/>
              <a:t>컨택이</a:t>
            </a:r>
            <a:r>
              <a:rPr lang="ko-KR" altLang="en-US" sz="1400" dirty="0"/>
              <a:t> 어떠한 것들이 있는지 확인할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컨택방법이</a:t>
            </a:r>
            <a:r>
              <a:rPr lang="ko-KR" altLang="en-US" sz="1400" dirty="0"/>
              <a:t> 무엇인지 확인할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연관컨텐츠</a:t>
            </a:r>
            <a:r>
              <a:rPr lang="en-US" altLang="ko-KR" sz="1400" dirty="0"/>
              <a:t>(</a:t>
            </a:r>
            <a:r>
              <a:rPr lang="ko-KR" altLang="en-US" sz="1400" dirty="0"/>
              <a:t>연관 잠재영업기회</a:t>
            </a:r>
            <a:r>
              <a:rPr lang="en-US" altLang="ko-KR" sz="1400" dirty="0"/>
              <a:t>, </a:t>
            </a:r>
            <a:r>
              <a:rPr lang="ko-KR" altLang="en-US" sz="1400" dirty="0"/>
              <a:t>고객 이슈</a:t>
            </a:r>
            <a:r>
              <a:rPr lang="en-US" altLang="ko-KR" sz="1400" dirty="0"/>
              <a:t>)</a:t>
            </a:r>
            <a:r>
              <a:rPr lang="ko-KR" altLang="en-US" sz="1400" dirty="0"/>
              <a:t>를 확인할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Rectangle 61"/>
          <p:cNvSpPr>
            <a:spLocks noChangeArrowheads="1"/>
          </p:cNvSpPr>
          <p:nvPr/>
        </p:nvSpPr>
        <p:spPr bwMode="auto">
          <a:xfrm>
            <a:off x="1188043" y="2422207"/>
            <a:ext cx="128560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고객컨택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대시보드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설명선 3(강조선) 13"/>
          <p:cNvSpPr/>
          <p:nvPr/>
        </p:nvSpPr>
        <p:spPr>
          <a:xfrm>
            <a:off x="2312117" y="3226574"/>
            <a:ext cx="1916983" cy="338875"/>
          </a:xfrm>
          <a:prstGeom prst="accentCallout3">
            <a:avLst>
              <a:gd name="adj1" fmla="val 50579"/>
              <a:gd name="adj2" fmla="val -868"/>
              <a:gd name="adj3" fmla="val 48189"/>
              <a:gd name="adj4" fmla="val -13010"/>
              <a:gd name="adj5" fmla="val 158232"/>
              <a:gd name="adj6" fmla="val -13464"/>
              <a:gd name="adj7" fmla="val 266114"/>
              <a:gd name="adj8" fmla="val -1684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컨택방법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상관없이 </a:t>
            </a:r>
            <a:b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</a:b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전체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컨택이력을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확인한다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8" name="설명선 3(강조선) 17"/>
          <p:cNvSpPr/>
          <p:nvPr/>
        </p:nvSpPr>
        <p:spPr>
          <a:xfrm>
            <a:off x="1418445" y="5525936"/>
            <a:ext cx="1787343" cy="338875"/>
          </a:xfrm>
          <a:prstGeom prst="accentCallout3">
            <a:avLst>
              <a:gd name="adj1" fmla="val 54084"/>
              <a:gd name="adj2" fmla="val 99458"/>
              <a:gd name="adj3" fmla="val 9641"/>
              <a:gd name="adj4" fmla="val 125852"/>
              <a:gd name="adj5" fmla="val -84346"/>
              <a:gd name="adj6" fmla="val 115385"/>
              <a:gd name="adj7" fmla="val -229555"/>
              <a:gd name="adj8" fmla="val 10109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클릭하면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컨택방법별로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b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</a:b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리스트를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3651" y="2731773"/>
            <a:ext cx="5830887" cy="2653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고객컨택내용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D7E48D-D4F6-4AC0-9882-350240139F3D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5" name="직사각형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E510A232-47DC-4B67-8F14-19DE9BDB30CD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75EF37-7E6B-4644-AB7E-C29E7B2DB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7697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D2B3455-4773-4F2C-A0CA-B1D885552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b="9883"/>
          <a:stretch/>
        </p:blipFill>
        <p:spPr>
          <a:xfrm>
            <a:off x="463136" y="2993993"/>
            <a:ext cx="5956258" cy="5271375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고객영업활동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고객컨택내용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42577" y="1640632"/>
            <a:ext cx="2590479" cy="2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고객컨택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1188043" y="2422207"/>
            <a:ext cx="128560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고객컨택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신규등록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5841" y="8318792"/>
            <a:ext cx="561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신규 </a:t>
            </a:r>
            <a:r>
              <a:rPr lang="ko-KR" altLang="en-US" sz="1400" dirty="0" err="1"/>
              <a:t>고객컨택을</a:t>
            </a:r>
            <a:r>
              <a:rPr lang="ko-KR" altLang="en-US" sz="1400" dirty="0"/>
              <a:t> 등록한다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컨택내용을</a:t>
            </a:r>
            <a:r>
              <a:rPr lang="ko-KR" altLang="en-US" sz="1400" dirty="0"/>
              <a:t> 저장만 하거나</a:t>
            </a:r>
            <a:r>
              <a:rPr lang="en-US" altLang="ko-KR" sz="1400" dirty="0"/>
              <a:t>,</a:t>
            </a:r>
            <a:r>
              <a:rPr lang="ko-KR" altLang="en-US" sz="1400" dirty="0"/>
              <a:t> 저장하고 동료에게 공유할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연관된 정보를 선택해서 등록할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3137" y="2731772"/>
            <a:ext cx="5956257" cy="553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 flipH="1">
            <a:off x="2077227" y="6903137"/>
            <a:ext cx="2293425" cy="27632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 flipH="1">
            <a:off x="509875" y="5111108"/>
            <a:ext cx="5777241" cy="9070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설명선 3(강조선) 13"/>
          <p:cNvSpPr/>
          <p:nvPr/>
        </p:nvSpPr>
        <p:spPr>
          <a:xfrm>
            <a:off x="4118164" y="4526268"/>
            <a:ext cx="2025601" cy="531416"/>
          </a:xfrm>
          <a:prstGeom prst="accentCallout3">
            <a:avLst>
              <a:gd name="adj1" fmla="val 50579"/>
              <a:gd name="adj2" fmla="val -868"/>
              <a:gd name="adj3" fmla="val 64788"/>
              <a:gd name="adj4" fmla="val -22185"/>
              <a:gd name="adj5" fmla="val 89450"/>
              <a:gd name="adj6" fmla="val -36247"/>
              <a:gd name="adj7" fmla="val 131053"/>
              <a:gd name="adj8" fmla="val -4588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Follow-up-Action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에 대한 내용을 입력하는 부분이다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 flipH="1">
            <a:off x="885577" y="4562920"/>
            <a:ext cx="1890540" cy="29882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설명선 3(강조선) 15"/>
          <p:cNvSpPr/>
          <p:nvPr/>
        </p:nvSpPr>
        <p:spPr>
          <a:xfrm>
            <a:off x="616859" y="2897944"/>
            <a:ext cx="2473061" cy="574118"/>
          </a:xfrm>
          <a:prstGeom prst="accentCallout3">
            <a:avLst>
              <a:gd name="adj1" fmla="val 50579"/>
              <a:gd name="adj2" fmla="val -868"/>
              <a:gd name="adj3" fmla="val 96575"/>
              <a:gd name="adj4" fmla="val -11296"/>
              <a:gd name="adj5" fmla="val 197749"/>
              <a:gd name="adj6" fmla="val -6457"/>
              <a:gd name="adj7" fmla="val 296718"/>
              <a:gd name="adj8" fmla="val 988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고객명란은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자동검색기능이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이름을 입력하여 검색되는 명칭을 클릭한다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 flipH="1">
            <a:off x="3219847" y="7606700"/>
            <a:ext cx="1150805" cy="3346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설명선 3(강조선) 17"/>
          <p:cNvSpPr/>
          <p:nvPr/>
        </p:nvSpPr>
        <p:spPr>
          <a:xfrm>
            <a:off x="4793878" y="6832785"/>
            <a:ext cx="1916983" cy="858531"/>
          </a:xfrm>
          <a:prstGeom prst="accentCallout3">
            <a:avLst>
              <a:gd name="adj1" fmla="val 50579"/>
              <a:gd name="adj2" fmla="val -868"/>
              <a:gd name="adj3" fmla="val 58815"/>
              <a:gd name="adj4" fmla="val -7116"/>
              <a:gd name="adj5" fmla="val 61652"/>
              <a:gd name="adj6" fmla="val -15567"/>
              <a:gd name="adj7" fmla="val 84034"/>
              <a:gd name="adj8" fmla="val -2366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고객컨택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내용을 동료에게 공유한다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 </a:t>
            </a:r>
            <a:b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</a:b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직원검색에서 공유할 동료를 검색한 후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저장하기 및 공유하기를 클릭한다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고객컨택내용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10B9A8-E55D-441E-96FA-8B6ADE1F49D2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1" name="직사각형 20">
              <a:hlinkClick r:id="rId3" action="ppaction://hlinksldjump"/>
              <a:extLst>
                <a:ext uri="{FF2B5EF4-FFF2-40B4-BE49-F238E27FC236}">
                  <a16:creationId xmlns:a16="http://schemas.microsoft.com/office/drawing/2014/main" id="{BC6A63C1-9ED6-4A7F-9235-965049D1C69E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9736C0B-C291-4BF7-A57E-8EEEB4718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11" name="설명선 3(강조선) 10"/>
          <p:cNvSpPr/>
          <p:nvPr/>
        </p:nvSpPr>
        <p:spPr>
          <a:xfrm>
            <a:off x="509875" y="7348984"/>
            <a:ext cx="2094556" cy="838697"/>
          </a:xfrm>
          <a:prstGeom prst="accentCallout3">
            <a:avLst>
              <a:gd name="adj1" fmla="val 49944"/>
              <a:gd name="adj2" fmla="val 100011"/>
              <a:gd name="adj3" fmla="val 24142"/>
              <a:gd name="adj4" fmla="val 108022"/>
              <a:gd name="adj5" fmla="val -2765"/>
              <a:gd name="adj6" fmla="val 110780"/>
              <a:gd name="adj7" fmla="val -22825"/>
              <a:gd name="adj8" fmla="val 12162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컨택시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발생한 잠재영업기회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고객이슈가 존재할 경우 클릭하여 저장한다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그러면 저장 후 해당 페이지로 이동하여 신규 등록한다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7935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" y="2792760"/>
            <a:ext cx="6153246" cy="10078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57E1F3-D8A2-453B-94A9-8565B6A88A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3" t="49011" r="53428" b="7168"/>
          <a:stretch/>
        </p:blipFill>
        <p:spPr>
          <a:xfrm>
            <a:off x="1052736" y="3296816"/>
            <a:ext cx="2160240" cy="441632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고객영업활동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고객컨택내용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35855" y="1537477"/>
            <a:ext cx="5154920" cy="46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고객컨택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내용 리스트 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고객컨택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상세내용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1188043" y="2422207"/>
            <a:ext cx="184185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err="1">
                <a:solidFill>
                  <a:srgbClr val="FFFFFF"/>
                </a:solidFill>
                <a:latin typeface="+mn-ea"/>
              </a:rPr>
              <a:t>고객컨택</a:t>
            </a:r>
            <a:r>
              <a:rPr lang="ko-KR" altLang="en-US" sz="1200" b="1" kern="0">
                <a:solidFill>
                  <a:srgbClr val="FFFFFF"/>
                </a:solidFill>
                <a:latin typeface="+mn-ea"/>
              </a:rPr>
              <a:t> 리스트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1200" b="1" kern="0">
                <a:solidFill>
                  <a:srgbClr val="FFFFFF"/>
                </a:solidFill>
                <a:latin typeface="+mn-ea"/>
              </a:rPr>
              <a:t>상세내용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664" y="3898867"/>
            <a:ext cx="561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고객컨택</a:t>
            </a:r>
            <a:r>
              <a:rPr lang="ko-KR" altLang="en-US" sz="1400" dirty="0"/>
              <a:t> 리스트를 조회한다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" y="4520952"/>
            <a:ext cx="5972902" cy="36980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4664" y="8379465"/>
            <a:ext cx="561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리스트 중 하나를 </a:t>
            </a:r>
            <a:r>
              <a:rPr lang="ko-KR" altLang="en-US" sz="1400"/>
              <a:t>클릭하여 상세내용을 확인한다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3137" y="4520952"/>
            <a:ext cx="5956257" cy="3698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3137" y="2731772"/>
            <a:ext cx="5956257" cy="10688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 flipH="1">
            <a:off x="5520267" y="3251200"/>
            <a:ext cx="643466" cy="1241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 rot="16200000">
            <a:off x="3925147" y="4884269"/>
            <a:ext cx="3305814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설명선 3(강조선) 14"/>
          <p:cNvSpPr/>
          <p:nvPr/>
        </p:nvSpPr>
        <p:spPr>
          <a:xfrm>
            <a:off x="2276872" y="4710973"/>
            <a:ext cx="2807327" cy="1054721"/>
          </a:xfrm>
          <a:prstGeom prst="accentCallout3">
            <a:avLst>
              <a:gd name="adj1" fmla="val 50792"/>
              <a:gd name="adj2" fmla="val 99936"/>
              <a:gd name="adj3" fmla="val 31529"/>
              <a:gd name="adj4" fmla="val 105678"/>
              <a:gd name="adj5" fmla="val 11639"/>
              <a:gd name="adj6" fmla="val 107754"/>
              <a:gd name="adj7" fmla="val -3629"/>
              <a:gd name="adj8" fmla="val 11364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Follow-Up-Action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상태를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List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화면에서 색상으로 나타낸다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색상 표시 기준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실제완료일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입력시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실제완료일 ≤ 완료목표일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현재날짜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빨간색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현재날짜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노란색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고객컨택내용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E2EBB9-EA33-47B7-BE4D-C740E72E5D88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8" name="직사각형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E78C160B-639D-466F-A355-54086D850AEE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AB65AC3-CAAF-4D8E-8828-44DAFF31A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859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C797168-9BDF-445E-B860-E566B7AB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7" y="2848752"/>
            <a:ext cx="5860786" cy="47125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F9F62D-DB24-476C-99D9-22DDBB63E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35" t="44651" r="1429" b="1647"/>
          <a:stretch/>
        </p:blipFill>
        <p:spPr>
          <a:xfrm>
            <a:off x="1325561" y="4953000"/>
            <a:ext cx="4983759" cy="2530793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고객영업활동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영업기회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1349185" y="1436483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본부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개인별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REV, GP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Target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대비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REV, GP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영업기회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Forecast In, Forecast Out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현황 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5" name="Rectangle 61"/>
          <p:cNvSpPr>
            <a:spLocks noChangeArrowheads="1"/>
          </p:cNvSpPr>
          <p:nvPr/>
        </p:nvSpPr>
        <p:spPr bwMode="auto">
          <a:xfrm>
            <a:off x="1188043" y="2422207"/>
            <a:ext cx="128560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영업기회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대시보드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917" y="2792760"/>
            <a:ext cx="5967347" cy="4824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영업기회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설명선 3(강조선) 30"/>
          <p:cNvSpPr/>
          <p:nvPr/>
        </p:nvSpPr>
        <p:spPr>
          <a:xfrm>
            <a:off x="2772047" y="3008706"/>
            <a:ext cx="1381285" cy="288186"/>
          </a:xfrm>
          <a:prstGeom prst="accentCallout3">
            <a:avLst>
              <a:gd name="adj1" fmla="val 55353"/>
              <a:gd name="adj2" fmla="val -1137"/>
              <a:gd name="adj3" fmla="val 120048"/>
              <a:gd name="adj4" fmla="val -21886"/>
              <a:gd name="adj5" fmla="val 116768"/>
              <a:gd name="adj6" fmla="val -42739"/>
              <a:gd name="adj7" fmla="val 169197"/>
              <a:gd name="adj8" fmla="val -6714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분기별 검색 가능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flipH="1">
            <a:off x="692695" y="3545518"/>
            <a:ext cx="1224136" cy="27239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B2B40A-F889-4637-8C7B-5A629BC4B4A1}"/>
              </a:ext>
            </a:extLst>
          </p:cNvPr>
          <p:cNvSpPr/>
          <p:nvPr/>
        </p:nvSpPr>
        <p:spPr>
          <a:xfrm flipH="1">
            <a:off x="5119091" y="3545518"/>
            <a:ext cx="432048" cy="30845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설명선 3(강조선) 36"/>
          <p:cNvSpPr/>
          <p:nvPr/>
        </p:nvSpPr>
        <p:spPr>
          <a:xfrm>
            <a:off x="4457557" y="2982232"/>
            <a:ext cx="1755117" cy="308455"/>
          </a:xfrm>
          <a:prstGeom prst="accentCallout3">
            <a:avLst>
              <a:gd name="adj1" fmla="val 55353"/>
              <a:gd name="adj2" fmla="val -1137"/>
              <a:gd name="adj3" fmla="val 126313"/>
              <a:gd name="adj4" fmla="val 8535"/>
              <a:gd name="adj5" fmla="val 173352"/>
              <a:gd name="adj6" fmla="val 13604"/>
              <a:gd name="adj7" fmla="val 235867"/>
              <a:gd name="adj8" fmla="val 3430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영업기회 리스트로 이동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086D70-5F7F-4A1C-9D74-6181876D201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4" name="직사각형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34CFB3DC-2A77-4AC6-B3A5-AA85CDEC700D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7EFC8A7-BEAA-4180-BF48-40E842B7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4408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1B180F1-A16F-4D17-8564-26200A1DE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1" y="3599847"/>
            <a:ext cx="6061583" cy="33952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47A255-0DFC-461F-837A-0D802A57A8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5" t="66775" r="66956" b="9999"/>
          <a:stretch/>
        </p:blipFill>
        <p:spPr>
          <a:xfrm>
            <a:off x="598779" y="5850052"/>
            <a:ext cx="1800200" cy="78857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B1A9931-A342-4CC0-90C2-73D9263BAA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653" t="61580" r="2152" b="9999"/>
          <a:stretch/>
        </p:blipFill>
        <p:spPr>
          <a:xfrm>
            <a:off x="5085184" y="5673080"/>
            <a:ext cx="1224134" cy="964977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고객영업활동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영업기회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1350122" y="1433785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등록된 영업기회 리스트 조회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검색기능을 통해 조건에 맞는 리스트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윈플랜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및 마일스톤을 간소화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(GYB)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표시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1188043" y="2422207"/>
            <a:ext cx="11317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영업기회 리스트</a:t>
            </a:r>
          </a:p>
        </p:txBody>
      </p:sp>
      <p:sp>
        <p:nvSpPr>
          <p:cNvPr id="10" name="설명선 3(강조선) 9"/>
          <p:cNvSpPr/>
          <p:nvPr/>
        </p:nvSpPr>
        <p:spPr>
          <a:xfrm>
            <a:off x="3428756" y="7376692"/>
            <a:ext cx="1483473" cy="312611"/>
          </a:xfrm>
          <a:prstGeom prst="accentCallout3">
            <a:avLst>
              <a:gd name="adj1" fmla="val 60266"/>
              <a:gd name="adj2" fmla="val 99726"/>
              <a:gd name="adj3" fmla="val -26759"/>
              <a:gd name="adj4" fmla="val 125309"/>
              <a:gd name="adj5" fmla="val -317310"/>
              <a:gd name="adj6" fmla="val 126400"/>
              <a:gd name="adj7" fmla="val -774453"/>
              <a:gd name="adj8" fmla="val 15268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신규등록 화면 표시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설명선 3(강조선) 10"/>
          <p:cNvSpPr/>
          <p:nvPr/>
        </p:nvSpPr>
        <p:spPr>
          <a:xfrm>
            <a:off x="3284984" y="2821347"/>
            <a:ext cx="1440160" cy="213909"/>
          </a:xfrm>
          <a:prstGeom prst="accentCallout3">
            <a:avLst>
              <a:gd name="adj1" fmla="val 47344"/>
              <a:gd name="adj2" fmla="val 101039"/>
              <a:gd name="adj3" fmla="val 40030"/>
              <a:gd name="adj4" fmla="val 130158"/>
              <a:gd name="adj5" fmla="val 108543"/>
              <a:gd name="adj6" fmla="val 155621"/>
              <a:gd name="adj7" fmla="val 381249"/>
              <a:gd name="adj8" fmla="val 17850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리스트 검색 기능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0984" y="3508791"/>
            <a:ext cx="6114058" cy="34862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 flipH="1">
            <a:off x="5782332" y="3715685"/>
            <a:ext cx="658446" cy="234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 flipH="1">
            <a:off x="4978025" y="4633143"/>
            <a:ext cx="576064" cy="2880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설명선 3(강조선) 8"/>
          <p:cNvSpPr/>
          <p:nvPr/>
        </p:nvSpPr>
        <p:spPr>
          <a:xfrm>
            <a:off x="2809893" y="3715685"/>
            <a:ext cx="1809989" cy="234603"/>
          </a:xfrm>
          <a:prstGeom prst="accentCallout3">
            <a:avLst>
              <a:gd name="adj1" fmla="val 47344"/>
              <a:gd name="adj2" fmla="val 100335"/>
              <a:gd name="adj3" fmla="val 82438"/>
              <a:gd name="adj4" fmla="val 114856"/>
              <a:gd name="adj5" fmla="val 97107"/>
              <a:gd name="adj6" fmla="val 118936"/>
              <a:gd name="adj7" fmla="val 375129"/>
              <a:gd name="adj8" fmla="val 13085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대시보드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페이지로 이동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 flipH="1">
            <a:off x="5571858" y="4632988"/>
            <a:ext cx="737461" cy="2881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 flipH="1">
            <a:off x="515560" y="4633210"/>
            <a:ext cx="782610" cy="27526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설명선 3(강조선) 16"/>
          <p:cNvSpPr/>
          <p:nvPr/>
        </p:nvSpPr>
        <p:spPr>
          <a:xfrm>
            <a:off x="1580264" y="4908796"/>
            <a:ext cx="1478998" cy="288186"/>
          </a:xfrm>
          <a:prstGeom prst="accentCallout3">
            <a:avLst>
              <a:gd name="adj1" fmla="val 55353"/>
              <a:gd name="adj2" fmla="val -1137"/>
              <a:gd name="adj3" fmla="val 70541"/>
              <a:gd name="adj4" fmla="val -9168"/>
              <a:gd name="adj5" fmla="val 71202"/>
              <a:gd name="adj6" fmla="val -14777"/>
              <a:gd name="adj7" fmla="val 22941"/>
              <a:gd name="adj8" fmla="val -2588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항목별 보기 가능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영업기회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FF3326B-8E7C-4986-9D0C-233653C50C84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0" name="직사각형 19">
              <a:hlinkClick r:id="rId5" action="ppaction://hlinksldjump"/>
              <a:extLst>
                <a:ext uri="{FF2B5EF4-FFF2-40B4-BE49-F238E27FC236}">
                  <a16:creationId xmlns:a16="http://schemas.microsoft.com/office/drawing/2014/main" id="{3EBC5C0B-7ECF-4A17-8927-2BA1F05BDE53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83A6127-F362-45AE-847D-97780B800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5706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4DA202E-07AF-410F-AA50-C4DE7AABA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6" y="3172710"/>
            <a:ext cx="5896281" cy="4625064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고객영업활동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영업기회</a:t>
            </a:r>
          </a:p>
        </p:txBody>
      </p:sp>
      <p:sp>
        <p:nvSpPr>
          <p:cNvPr id="5" name="Rectangle 61"/>
          <p:cNvSpPr>
            <a:spLocks noChangeArrowheads="1"/>
          </p:cNvSpPr>
          <p:nvPr/>
        </p:nvSpPr>
        <p:spPr bwMode="auto">
          <a:xfrm>
            <a:off x="1188043" y="2422207"/>
            <a:ext cx="128560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영업기회 신규등록</a:t>
            </a:r>
          </a:p>
        </p:txBody>
      </p:sp>
      <p:sp>
        <p:nvSpPr>
          <p:cNvPr id="6" name="Rectangle 100"/>
          <p:cNvSpPr txBox="1">
            <a:spLocks noChangeArrowheads="1"/>
          </p:cNvSpPr>
          <p:nvPr/>
        </p:nvSpPr>
        <p:spPr bwMode="auto">
          <a:xfrm>
            <a:off x="1350122" y="1421910"/>
            <a:ext cx="5154920" cy="68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영업기회 신규등록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상세조회 화면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기본정보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 /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매출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매입 품목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매출계획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마일스톤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Sales Cycle /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윈플랜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입력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137" y="8074312"/>
            <a:ext cx="5956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영업기회를 작성하고 등록한다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3137" y="3044662"/>
            <a:ext cx="5956257" cy="48164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flipH="1">
            <a:off x="947339" y="4090799"/>
            <a:ext cx="5256584" cy="3180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설명선 3(강조선) 10"/>
          <p:cNvSpPr/>
          <p:nvPr/>
        </p:nvSpPr>
        <p:spPr>
          <a:xfrm>
            <a:off x="653272" y="3520455"/>
            <a:ext cx="3274310" cy="348329"/>
          </a:xfrm>
          <a:prstGeom prst="accentCallout3">
            <a:avLst>
              <a:gd name="adj1" fmla="val 44021"/>
              <a:gd name="adj2" fmla="val 100332"/>
              <a:gd name="adj3" fmla="val 38810"/>
              <a:gd name="adj4" fmla="val 110380"/>
              <a:gd name="adj5" fmla="val 66233"/>
              <a:gd name="adj6" fmla="val 122419"/>
              <a:gd name="adj7" fmla="val 145171"/>
              <a:gd name="adj8" fmla="val 12556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메츨처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End User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은 검색기능을 통해 입력 가능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작성하면 자동 검색되어 나타나는 이름을 클릭한다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881162" y="6126336"/>
            <a:ext cx="5328592" cy="7200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설명선 3(강조선) 12"/>
          <p:cNvSpPr/>
          <p:nvPr/>
        </p:nvSpPr>
        <p:spPr>
          <a:xfrm>
            <a:off x="2418358" y="7412253"/>
            <a:ext cx="3274310" cy="581191"/>
          </a:xfrm>
          <a:prstGeom prst="accentCallout3">
            <a:avLst>
              <a:gd name="adj1" fmla="val 57302"/>
              <a:gd name="adj2" fmla="val 100686"/>
              <a:gd name="adj3" fmla="val 17801"/>
              <a:gd name="adj4" fmla="val 112143"/>
              <a:gd name="adj5" fmla="val -45890"/>
              <a:gd name="adj6" fmla="val 112747"/>
              <a:gd name="adj7" fmla="val -101991"/>
              <a:gd name="adj8" fmla="val 9967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Exec Owner, Opportunity,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영업대표는 검색기능을 통해 입력 가능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작성하면 자동 검색되어 나타나는 이름을 클릭한다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영업기회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222520-9A0A-4149-BF19-47DF92419798}"/>
              </a:ext>
            </a:extLst>
          </p:cNvPr>
          <p:cNvSpPr/>
          <p:nvPr/>
        </p:nvSpPr>
        <p:spPr>
          <a:xfrm flipH="1">
            <a:off x="2804864" y="5025582"/>
            <a:ext cx="624136" cy="1795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설명선 3(강조선) 10">
            <a:extLst>
              <a:ext uri="{FF2B5EF4-FFF2-40B4-BE49-F238E27FC236}">
                <a16:creationId xmlns:a16="http://schemas.microsoft.com/office/drawing/2014/main" id="{45C9A449-90E4-4611-8590-2A90B9704FC2}"/>
              </a:ext>
            </a:extLst>
          </p:cNvPr>
          <p:cNvSpPr/>
          <p:nvPr/>
        </p:nvSpPr>
        <p:spPr>
          <a:xfrm>
            <a:off x="3078894" y="5330607"/>
            <a:ext cx="3274310" cy="348329"/>
          </a:xfrm>
          <a:prstGeom prst="accentCallout3">
            <a:avLst>
              <a:gd name="adj1" fmla="val 57837"/>
              <a:gd name="adj2" fmla="val 752"/>
              <a:gd name="adj3" fmla="val 72544"/>
              <a:gd name="adj4" fmla="val -11480"/>
              <a:gd name="adj5" fmla="val 26626"/>
              <a:gd name="adj6" fmla="val -20397"/>
              <a:gd name="adj7" fmla="val -24079"/>
              <a:gd name="adj8" fmla="val -815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영어활동 후 사전손익 승인이 필요한 영업기회를 </a:t>
            </a:r>
            <a:b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</a:b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ERP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영업기회로 전환한다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52A2BF-91A0-49B8-ABAF-957E9024B98C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8" name="직사각형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29856B5E-2618-4F31-BAD1-4FE60CD424AF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F045DA8-D840-4DFB-83CE-B62FD96DB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27669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8" y="3739466"/>
            <a:ext cx="6081866" cy="19929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BEA3D0E-2780-4A6E-A0A7-DDC72F2BEF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30" t="60892" r="2161" b="18448"/>
          <a:stretch/>
        </p:blipFill>
        <p:spPr>
          <a:xfrm>
            <a:off x="2514061" y="4953000"/>
            <a:ext cx="3880801" cy="411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C75139C-F1C4-4E06-9B09-3D1B22360B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5" y="6710360"/>
            <a:ext cx="5975917" cy="1987056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고객영업활동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잠재영업기회</a:t>
            </a: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32809"/>
            <a:ext cx="190116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잠재영업기회관리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대시보드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44566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개인별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 </a:t>
            </a:r>
            <a:r>
              <a:rPr lang="ko-KR" altLang="en-US" sz="1100" spc="-150">
                <a:solidFill>
                  <a:srgbClr val="262626"/>
                </a:solidFill>
                <a:ea typeface="맑은 고딕" pitchFamily="50" charset="-127"/>
              </a:rPr>
              <a:t>고객사별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잠재영업기회 전체 건수와 금액 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영업기회로 전환된 건수와 금액 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Overdue,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월간 신규 건수와 금액 확인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95" t="47685" r="2170" b="2999"/>
          <a:stretch/>
        </p:blipFill>
        <p:spPr>
          <a:xfrm>
            <a:off x="2514061" y="7657895"/>
            <a:ext cx="3796850" cy="979933"/>
          </a:xfrm>
          <a:prstGeom prst="rect">
            <a:avLst/>
          </a:prstGeom>
        </p:spPr>
      </p:pic>
      <p:sp>
        <p:nvSpPr>
          <p:cNvPr id="11" name="설명선 3(강조선) 10"/>
          <p:cNvSpPr/>
          <p:nvPr/>
        </p:nvSpPr>
        <p:spPr>
          <a:xfrm>
            <a:off x="3416646" y="3662218"/>
            <a:ext cx="1809989" cy="388436"/>
          </a:xfrm>
          <a:prstGeom prst="accentCallout3">
            <a:avLst>
              <a:gd name="adj1" fmla="val 47344"/>
              <a:gd name="adj2" fmla="val 100335"/>
              <a:gd name="adj3" fmla="val 22214"/>
              <a:gd name="adj4" fmla="val 115336"/>
              <a:gd name="adj5" fmla="val 61201"/>
              <a:gd name="adj6" fmla="val 126574"/>
              <a:gd name="adj7" fmla="val 143977"/>
              <a:gd name="adj8" fmla="val 13067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전체 잠재영업기회 리스트로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2" name="설명선 3(강조선) 11"/>
          <p:cNvSpPr/>
          <p:nvPr/>
        </p:nvSpPr>
        <p:spPr>
          <a:xfrm>
            <a:off x="568254" y="5525533"/>
            <a:ext cx="2006439" cy="522622"/>
          </a:xfrm>
          <a:prstGeom prst="accentCallout3">
            <a:avLst>
              <a:gd name="adj1" fmla="val 47344"/>
              <a:gd name="adj2" fmla="val 100335"/>
              <a:gd name="adj3" fmla="val 32459"/>
              <a:gd name="adj4" fmla="val 115386"/>
              <a:gd name="adj5" fmla="val 8939"/>
              <a:gd name="adj6" fmla="val 127230"/>
              <a:gd name="adj7" fmla="val -53152"/>
              <a:gd name="adj8" fmla="val 13390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전환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Overdue,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월간신규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잠재영업기회 리스트로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5" name="설명선 3(강조선) 14"/>
          <p:cNvSpPr/>
          <p:nvPr/>
        </p:nvSpPr>
        <p:spPr>
          <a:xfrm>
            <a:off x="3635235" y="5601844"/>
            <a:ext cx="1809989" cy="388436"/>
          </a:xfrm>
          <a:prstGeom prst="accentCallout3">
            <a:avLst>
              <a:gd name="adj1" fmla="val 47344"/>
              <a:gd name="adj2" fmla="val 100335"/>
              <a:gd name="adj3" fmla="val -33203"/>
              <a:gd name="adj4" fmla="val 129522"/>
              <a:gd name="adj5" fmla="val -159770"/>
              <a:gd name="adj6" fmla="val 141889"/>
              <a:gd name="adj7" fmla="val -275171"/>
              <a:gd name="adj8" fmla="val 14243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잠재영업기회 신규등록 화면으로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3137" y="3648472"/>
            <a:ext cx="5956257" cy="1838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 flipH="1">
            <a:off x="5716324" y="4269070"/>
            <a:ext cx="216024" cy="2230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 flipH="1">
            <a:off x="5968938" y="4269070"/>
            <a:ext cx="437541" cy="2230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 bwMode="auto">
          <a:xfrm>
            <a:off x="465847" y="3370783"/>
            <a:ext cx="896664" cy="2539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contourW="12700">
            <a:bevelT w="25400" h="25400" prst="coolSlant"/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75000"/>
              </a:schemeClr>
            </a:contourClr>
          </a:sp3d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1050" dirty="0">
                <a:ea typeface="맑은 고딕" pitchFamily="50" charset="-127"/>
              </a:rPr>
              <a:t>개인별 탭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63136" y="6826613"/>
            <a:ext cx="5956257" cy="1838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 bwMode="auto">
          <a:xfrm>
            <a:off x="465846" y="6550170"/>
            <a:ext cx="1018937" cy="2539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contourW="12700">
            <a:bevelT w="25400" h="25400" prst="coolSlant"/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75000"/>
              </a:schemeClr>
            </a:contourClr>
          </a:sp3d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1050">
                <a:ea typeface="맑은 고딕" pitchFamily="50" charset="-127"/>
              </a:rPr>
              <a:t>고객사별 </a:t>
            </a:r>
            <a:r>
              <a:rPr lang="ko-KR" altLang="en-US" sz="1050" dirty="0">
                <a:ea typeface="맑은 고딕" pitchFamily="50" charset="-127"/>
              </a:rPr>
              <a:t>탭</a:t>
            </a:r>
          </a:p>
        </p:txBody>
      </p:sp>
      <p:sp>
        <p:nvSpPr>
          <p:cNvPr id="21" name="직사각형 20"/>
          <p:cNvSpPr/>
          <p:nvPr/>
        </p:nvSpPr>
        <p:spPr>
          <a:xfrm flipH="1">
            <a:off x="568254" y="7581544"/>
            <a:ext cx="1132553" cy="8998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설명선 3(강조선) 21"/>
          <p:cNvSpPr/>
          <p:nvPr/>
        </p:nvSpPr>
        <p:spPr>
          <a:xfrm>
            <a:off x="2184209" y="6473068"/>
            <a:ext cx="2540935" cy="522622"/>
          </a:xfrm>
          <a:prstGeom prst="accentCallout3">
            <a:avLst>
              <a:gd name="adj1" fmla="val 49340"/>
              <a:gd name="adj2" fmla="val -200"/>
              <a:gd name="adj3" fmla="val 86460"/>
              <a:gd name="adj4" fmla="val -23358"/>
              <a:gd name="adj5" fmla="val 155822"/>
              <a:gd name="adj6" fmla="val -39844"/>
              <a:gd name="adj7" fmla="val 203894"/>
              <a:gd name="adj8" fmla="val -4385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카테고리별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그룹화 되어있다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+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표시를 누르면 해당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고객사가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표시된다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잠재영업기회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0133DF9-5EB7-4436-8B79-93959C060C9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5" name="직사각형 24">
              <a:hlinkClick r:id="rId8" action="ppaction://hlinksldjump"/>
              <a:extLst>
                <a:ext uri="{FF2B5EF4-FFF2-40B4-BE49-F238E27FC236}">
                  <a16:creationId xmlns:a16="http://schemas.microsoft.com/office/drawing/2014/main" id="{E254141D-793E-42C0-A8A7-88448F55193B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BF8D04-6E0B-4738-8EC1-47CD550AA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32059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52358B7C-73C8-478A-897A-E7C07E327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2" y="2837856"/>
            <a:ext cx="5920134" cy="20782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21B491E-3722-4394-B753-128CDBF21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1" y="5644099"/>
            <a:ext cx="4307915" cy="33655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080F8A-07E9-4724-94BD-610C202BD9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6" t="63899" r="35509" b="1569"/>
          <a:stretch/>
        </p:blipFill>
        <p:spPr>
          <a:xfrm>
            <a:off x="692697" y="4169918"/>
            <a:ext cx="3600400" cy="717636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고객영업활동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잠재영업기회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1355013" y="1541111"/>
            <a:ext cx="5154920" cy="46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등록된 잠재영업기회 리스트 조회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검색기능을 통해 조건에 맞는 리스트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5" name="Rectangle 61"/>
          <p:cNvSpPr>
            <a:spLocks noChangeArrowheads="1"/>
          </p:cNvSpPr>
          <p:nvPr/>
        </p:nvSpPr>
        <p:spPr bwMode="auto">
          <a:xfrm>
            <a:off x="1188043" y="2422207"/>
            <a:ext cx="17472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잠재영업기회관리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리스트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3137" y="2701766"/>
            <a:ext cx="5956257" cy="2264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3137" y="5601072"/>
            <a:ext cx="4420939" cy="345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설명선 3(강조선) 15"/>
          <p:cNvSpPr/>
          <p:nvPr/>
        </p:nvSpPr>
        <p:spPr>
          <a:xfrm>
            <a:off x="1988840" y="3628460"/>
            <a:ext cx="1809989" cy="388436"/>
          </a:xfrm>
          <a:prstGeom prst="accentCallout3">
            <a:avLst>
              <a:gd name="adj1" fmla="val 47344"/>
              <a:gd name="adj2" fmla="val 100335"/>
              <a:gd name="adj3" fmla="val 24694"/>
              <a:gd name="adj4" fmla="val 121147"/>
              <a:gd name="adj5" fmla="val 124275"/>
              <a:gd name="adj6" fmla="val 130525"/>
              <a:gd name="adj7" fmla="val 196402"/>
              <a:gd name="adj8" fmla="val 10062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클릭하면 상세보기 창이 나타난다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7" name="설명선 3(강조선) 16"/>
          <p:cNvSpPr/>
          <p:nvPr/>
        </p:nvSpPr>
        <p:spPr>
          <a:xfrm>
            <a:off x="1515893" y="5050191"/>
            <a:ext cx="1809989" cy="388436"/>
          </a:xfrm>
          <a:prstGeom prst="accentCallout3">
            <a:avLst>
              <a:gd name="adj1" fmla="val 47344"/>
              <a:gd name="adj2" fmla="val 100335"/>
              <a:gd name="adj3" fmla="val -81309"/>
              <a:gd name="adj4" fmla="val 130850"/>
              <a:gd name="adj5" fmla="val -215972"/>
              <a:gd name="adj6" fmla="val 163396"/>
              <a:gd name="adj7" fmla="val -324075"/>
              <a:gd name="adj8" fmla="val 19368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잠재영업기회 대시보드 페이지로 이동</a:t>
            </a:r>
          </a:p>
        </p:txBody>
      </p:sp>
      <p:sp>
        <p:nvSpPr>
          <p:cNvPr id="14" name="직사각형 13"/>
          <p:cNvSpPr/>
          <p:nvPr/>
        </p:nvSpPr>
        <p:spPr>
          <a:xfrm flipH="1">
            <a:off x="4884076" y="3477816"/>
            <a:ext cx="633155" cy="3012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 flipH="1">
            <a:off x="2063087" y="4370983"/>
            <a:ext cx="1735741" cy="28103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 flipH="1">
            <a:off x="5751474" y="2881425"/>
            <a:ext cx="622914" cy="3158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설명선 3(강조선) 14"/>
          <p:cNvSpPr/>
          <p:nvPr/>
        </p:nvSpPr>
        <p:spPr>
          <a:xfrm>
            <a:off x="3573016" y="2881425"/>
            <a:ext cx="1809989" cy="388436"/>
          </a:xfrm>
          <a:prstGeom prst="accentCallout3">
            <a:avLst>
              <a:gd name="adj1" fmla="val 47344"/>
              <a:gd name="adj2" fmla="val 100335"/>
              <a:gd name="adj3" fmla="val 98722"/>
              <a:gd name="adj4" fmla="val 108253"/>
              <a:gd name="adj5" fmla="val 108723"/>
              <a:gd name="adj6" fmla="val 123966"/>
              <a:gd name="adj7" fmla="val 69366"/>
              <a:gd name="adj8" fmla="val 13461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검색기능을 통해 조건에 맞는 리스트 조회</a:t>
            </a:r>
          </a:p>
        </p:txBody>
      </p:sp>
      <p:sp>
        <p:nvSpPr>
          <p:cNvPr id="20" name="직사각형 19"/>
          <p:cNvSpPr/>
          <p:nvPr/>
        </p:nvSpPr>
        <p:spPr>
          <a:xfrm flipH="1">
            <a:off x="589420" y="3525789"/>
            <a:ext cx="751350" cy="29212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설명선 3(강조선) 20"/>
          <p:cNvSpPr/>
          <p:nvPr/>
        </p:nvSpPr>
        <p:spPr>
          <a:xfrm>
            <a:off x="1510526" y="3066144"/>
            <a:ext cx="1414418" cy="302680"/>
          </a:xfrm>
          <a:prstGeom prst="accentCallout3">
            <a:avLst>
              <a:gd name="adj1" fmla="val 55984"/>
              <a:gd name="adj2" fmla="val 1167"/>
              <a:gd name="adj3" fmla="val 52043"/>
              <a:gd name="adj4" fmla="val -16811"/>
              <a:gd name="adj5" fmla="val 67861"/>
              <a:gd name="adj6" fmla="val -36116"/>
              <a:gd name="adj7" fmla="val 139466"/>
              <a:gd name="adj8" fmla="val -4190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항목별 보기 가능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flipH="1">
            <a:off x="1188043" y="7125817"/>
            <a:ext cx="512765" cy="1555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설명선 3(강조선) 25"/>
          <p:cNvSpPr/>
          <p:nvPr/>
        </p:nvSpPr>
        <p:spPr>
          <a:xfrm>
            <a:off x="3573016" y="6556377"/>
            <a:ext cx="2797940" cy="522622"/>
          </a:xfrm>
          <a:prstGeom prst="accentCallout3">
            <a:avLst>
              <a:gd name="adj1" fmla="val 51555"/>
              <a:gd name="adj2" fmla="val -488"/>
              <a:gd name="adj3" fmla="val 41798"/>
              <a:gd name="adj4" fmla="val -26532"/>
              <a:gd name="adj5" fmla="val 91233"/>
              <a:gd name="adj6" fmla="val -38201"/>
              <a:gd name="adj7" fmla="val 115681"/>
              <a:gd name="adj8" fmla="val -6316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전환하기를 클릭하면 해당 잠재영업기회가 영업기회로 전환된다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 flipH="1">
            <a:off x="5575382" y="4571681"/>
            <a:ext cx="407430" cy="3158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설명선 3(강조선) 31"/>
          <p:cNvSpPr/>
          <p:nvPr/>
        </p:nvSpPr>
        <p:spPr>
          <a:xfrm>
            <a:off x="3805371" y="5044079"/>
            <a:ext cx="1809989" cy="388436"/>
          </a:xfrm>
          <a:prstGeom prst="accentCallout3">
            <a:avLst>
              <a:gd name="adj1" fmla="val 47344"/>
              <a:gd name="adj2" fmla="val 100335"/>
              <a:gd name="adj3" fmla="val 71582"/>
              <a:gd name="adj4" fmla="val 114847"/>
              <a:gd name="adj5" fmla="val 48312"/>
              <a:gd name="adj6" fmla="val 129274"/>
              <a:gd name="adj7" fmla="val -27456"/>
              <a:gd name="adj8" fmla="val 11816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계획 및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Status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를 색상으로 표기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잠재영업기회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37D6501-B755-4B93-A1DA-622C2810D96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5" name="직사각형 24">
              <a:hlinkClick r:id="rId6" action="ppaction://hlinksldjump"/>
              <a:extLst>
                <a:ext uri="{FF2B5EF4-FFF2-40B4-BE49-F238E27FC236}">
                  <a16:creationId xmlns:a16="http://schemas.microsoft.com/office/drawing/2014/main" id="{93803F29-603C-4831-AE2D-A5CFE19F4C1A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2D3AE8C-8493-423C-826C-524D18323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34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0281" y="3267217"/>
            <a:ext cx="580551" cy="580551"/>
          </a:xfrm>
          <a:prstGeom prst="rect">
            <a:avLst/>
          </a:prstGeom>
          <a:solidFill>
            <a:srgbClr val="081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CFB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6563" y="3336004"/>
            <a:ext cx="3642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2</a:t>
            </a:r>
            <a:endParaRPr lang="en-US" altLang="ko-KR" sz="2500" b="1" spc="-50" dirty="0">
              <a:solidFill>
                <a:schemeClr val="bg1"/>
              </a:solidFill>
              <a:latin typeface="Arial" panose="020B0604020202020204" pitchFamily="34" charset="0"/>
              <a:ea typeface="나눔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0792" y="3368824"/>
            <a:ext cx="20771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en-US" altLang="ko-KR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Quick Start </a:t>
            </a:r>
            <a:endParaRPr lang="ko-KR" altLang="en-US" sz="26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8983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8EBC621-412C-405A-BBB3-6A1A61545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4" y="2977610"/>
            <a:ext cx="6143688" cy="4248972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고객영업활동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잠재영업기회</a:t>
            </a: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59338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잠재영업기회 신규등록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533579"/>
            <a:ext cx="5154920" cy="46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잠재영업기회 신규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상세 화면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잠재영업기회의 영업기회 전환 기능 및 연동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440" y="7833320"/>
            <a:ext cx="56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잠재영업기회 신규를 등록한다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작성 후 저장만 하거나 저장하고 메일로 공유할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0350" y="2813968"/>
            <a:ext cx="6409010" cy="4803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flipH="1">
            <a:off x="693071" y="3984502"/>
            <a:ext cx="2581824" cy="6736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 flipH="1">
            <a:off x="3318043" y="6139034"/>
            <a:ext cx="1098916" cy="21602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설명선 3(강조선) 12"/>
          <p:cNvSpPr/>
          <p:nvPr/>
        </p:nvSpPr>
        <p:spPr>
          <a:xfrm>
            <a:off x="1772816" y="5075201"/>
            <a:ext cx="1835545" cy="299181"/>
          </a:xfrm>
          <a:prstGeom prst="accentCallout3">
            <a:avLst>
              <a:gd name="adj1" fmla="val 44023"/>
              <a:gd name="adj2" fmla="val 101506"/>
              <a:gd name="adj3" fmla="val 58379"/>
              <a:gd name="adj4" fmla="val 112615"/>
              <a:gd name="adj5" fmla="val 127549"/>
              <a:gd name="adj6" fmla="val 122357"/>
              <a:gd name="adj7" fmla="val 344088"/>
              <a:gd name="adj8" fmla="val 12370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Action Plan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을 추가합니다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 flipH="1">
            <a:off x="3313065" y="6805552"/>
            <a:ext cx="1018199" cy="35285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설명선 3(강조선) 14"/>
          <p:cNvSpPr/>
          <p:nvPr/>
        </p:nvSpPr>
        <p:spPr>
          <a:xfrm>
            <a:off x="4663875" y="6367174"/>
            <a:ext cx="1628721" cy="818074"/>
          </a:xfrm>
          <a:prstGeom prst="accentCallout3">
            <a:avLst>
              <a:gd name="adj1" fmla="val 53154"/>
              <a:gd name="adj2" fmla="val -965"/>
              <a:gd name="adj3" fmla="val 28365"/>
              <a:gd name="adj4" fmla="val -5550"/>
              <a:gd name="adj5" fmla="val 24285"/>
              <a:gd name="adj6" fmla="val -19847"/>
              <a:gd name="adj7" fmla="val 50160"/>
              <a:gd name="adj8" fmla="val -3414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동료에게 메일로 공유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반드시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메일공유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직원검색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을 통해 공유하려는 동료를 선택하여야 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잠재영업기회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BD3BA3-2911-4F3B-A7BD-FD9AB81F45E8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8" name="직사각형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A8E69DB0-0197-4638-84DA-1ADEA2CC262E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9DAC505-D680-4757-8A31-C7572CCB8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11" name="설명선 3(강조선) 10"/>
          <p:cNvSpPr/>
          <p:nvPr/>
        </p:nvSpPr>
        <p:spPr>
          <a:xfrm>
            <a:off x="3375151" y="3318394"/>
            <a:ext cx="2797940" cy="624607"/>
          </a:xfrm>
          <a:prstGeom prst="accentCallout3">
            <a:avLst>
              <a:gd name="adj1" fmla="val 49340"/>
              <a:gd name="adj2" fmla="val -74"/>
              <a:gd name="adj3" fmla="val 50045"/>
              <a:gd name="adj4" fmla="val -14260"/>
              <a:gd name="adj5" fmla="val 55771"/>
              <a:gd name="adj6" fmla="val -28263"/>
              <a:gd name="adj7" fmla="val 99579"/>
              <a:gd name="adj8" fmla="val -33533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고객명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영업대표란은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검색기능으로 입력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이름을 입력하면 자동검색 되어지는 내용을 클릭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5459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2205310" y="4125826"/>
            <a:ext cx="33845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6.1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6.2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고객이슈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6.3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고객만족도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6.4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서비스프로젝트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0281" y="3267217"/>
            <a:ext cx="580551" cy="580551"/>
          </a:xfrm>
          <a:prstGeom prst="rect">
            <a:avLst/>
          </a:prstGeom>
          <a:solidFill>
            <a:srgbClr val="081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CFB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7364" y="3336004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6</a:t>
            </a:r>
            <a:endParaRPr lang="en-US" altLang="ko-KR" sz="2500" b="1" spc="-50" dirty="0">
              <a:solidFill>
                <a:schemeClr val="bg1"/>
              </a:solidFill>
              <a:latin typeface="Arial" panose="020B0604020202020204" pitchFamily="34" charset="0"/>
              <a:ea typeface="나눔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0792" y="336882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2600" b="1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고객만족</a:t>
            </a: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257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34634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ko-KR" altLang="en-US" sz="1600" b="1" spc="-150" dirty="0">
                <a:solidFill>
                  <a:prstClr val="white"/>
                </a:solidFill>
                <a:ea typeface="맑은 고딕" panose="020B0503020000020004" pitchFamily="50" charset="-127"/>
              </a:rPr>
              <a:t>고객만족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406954" y="1640632"/>
            <a:ext cx="6028370" cy="466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72000" indent="144000" algn="just">
              <a:lnSpc>
                <a:spcPct val="1200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고객만족 페이지는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고객컨택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중에 발생한 고객이슈를 기록하고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빠르게 해결할 수 있도록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>
              <a:lnSpc>
                <a:spcPct val="1200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체계적으로 관리할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14400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lnSpc>
                <a:spcPct val="120000"/>
              </a:lnSpc>
              <a:buAutoNum type="arabicPeriod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고객이슈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lnSpc>
                <a:spcPct val="120000"/>
              </a:lnSpc>
              <a:buAutoNum type="arabicPeriod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발생한 이슈를 관리하고 각 이슈별로 해결책임자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해결확인자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해결발생일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해결목표일을 정해서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이슈에 대한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해결계획을 상세히 작성한 뒤 이슈를 해결합니다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마지막으로 해결확인자가 이슈해결내용을 고객에게 확인을 받으면 하나의 이슈가 종료됩니다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이슈내용을 자사직원들과 메일로 공유할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lnSpc>
                <a:spcPct val="120000"/>
              </a:lnSpc>
              <a:buAutoNum type="arabicPeriod" startAt="2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고객만족도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마케팅 행사나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고객이슈해결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 해당 이벤트에 관해 만족도를 조사하는 기능입니다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파트너를 분류하여 관리 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이벤트 단위로 만족도를 조사하고 고객개인 단위로 평점을 매기고 의견을 조사하고 취합합니다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만족도조사 중에 나온 다른 이슈나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컨택은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Follow-Up Action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관리합니다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lnSpc>
                <a:spcPct val="120000"/>
              </a:lnSpc>
              <a:buAutoNum type="arabicPeriod" startAt="3"/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서비스프로젝트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프로젝트관련 정보와 일정 추적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관리하는 메뉴입니다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마일스톤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이행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일정진행에 도움을 줍니다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발생한 프로젝트이슈를 관리하고 각 이슈별로 해결책임자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해결확인자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해결발생일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해결목표일을 정해서 이슈에 대한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해결계획을 상세히 작성한 뒤 이슈를 해결합니다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구성원 입력란에 다른 부서의 직원을 추가하면 해당 서비스프로젝트내용을 공유 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6-1.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DFB383-6456-4AD5-9CE3-E20360D80544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8" name="직사각형 7">
              <a:hlinkClick r:id="rId2" action="ppaction://hlinksldjump"/>
              <a:extLst>
                <a:ext uri="{FF2B5EF4-FFF2-40B4-BE49-F238E27FC236}">
                  <a16:creationId xmlns:a16="http://schemas.microsoft.com/office/drawing/2014/main" id="{02D17F11-E4C3-4386-BF56-8CF8B29EF566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A8A110C-6CDF-47C9-9C57-002264E3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38233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3" y="5415256"/>
            <a:ext cx="6040865" cy="17849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BAA1D7-FE4B-4C17-864E-40C5B4D52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34" y="5461216"/>
            <a:ext cx="4440570" cy="2064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7" y="3221459"/>
            <a:ext cx="6034956" cy="1354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EAFCA8-BE62-4F47-91F6-33811E28D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2" y="3249014"/>
            <a:ext cx="4181793" cy="19118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19397" y="5348232"/>
            <a:ext cx="6105947" cy="18370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19397" y="3224808"/>
            <a:ext cx="6030540" cy="13681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고객만족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고객이슈</a:t>
            </a: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28560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고객이슈 대시보드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295018" y="1434452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해결책임자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영업대표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)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가 처리해야 할 고객이슈 확인 및 진행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해결책임자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영업대표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)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에 대한  고객이슈를 건 별로 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고객사별에 대한 고객이슈를 건 별로 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154" y="8553400"/>
            <a:ext cx="568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해결책임자</a:t>
            </a:r>
            <a:r>
              <a:rPr lang="en-US" altLang="ko-KR" sz="1400" dirty="0"/>
              <a:t>(</a:t>
            </a:r>
            <a:r>
              <a:rPr lang="ko-KR" altLang="en-US" sz="1400" dirty="0"/>
              <a:t>영업대표</a:t>
            </a:r>
            <a:r>
              <a:rPr lang="en-US" altLang="ko-KR" sz="1400" dirty="0"/>
              <a:t>)</a:t>
            </a:r>
            <a:r>
              <a:rPr lang="ko-KR" altLang="en-US" sz="1400" dirty="0"/>
              <a:t>에게 발생한 고객이슈에 대한 진행경과를 분기별로 확인할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23512" y="4042291"/>
            <a:ext cx="6026425" cy="129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 bwMode="auto">
          <a:xfrm>
            <a:off x="419397" y="2796740"/>
            <a:ext cx="1857475" cy="2539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contourW="12700">
            <a:bevelT w="25400" h="25400" prst="coolSlant"/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75000"/>
              </a:schemeClr>
            </a:contourClr>
          </a:sp3d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1050" dirty="0" err="1">
                <a:ea typeface="맑은 고딕" pitchFamily="50" charset="-127"/>
              </a:rPr>
              <a:t>해결책임자별</a:t>
            </a:r>
            <a:r>
              <a:rPr lang="ko-KR" altLang="en-US" sz="1050" dirty="0">
                <a:ea typeface="맑은 고딕" pitchFamily="50" charset="-127"/>
              </a:rPr>
              <a:t> 탭 </a:t>
            </a:r>
            <a:r>
              <a:rPr lang="ko-KR" altLang="en-US" sz="1050" dirty="0" err="1">
                <a:ea typeface="맑은 고딕" pitchFamily="50" charset="-127"/>
              </a:rPr>
              <a:t>대시보드</a:t>
            </a:r>
            <a:endParaRPr lang="ko-KR" altLang="en-US" sz="1050" dirty="0"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419397" y="4992608"/>
            <a:ext cx="1857475" cy="2539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contourW="12700">
            <a:bevelT w="25400" h="25400" prst="coolSlant"/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75000"/>
              </a:schemeClr>
            </a:contourClr>
          </a:sp3d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1050" dirty="0">
                <a:ea typeface="맑은 고딕" pitchFamily="50" charset="-127"/>
              </a:rPr>
              <a:t>고객사별 탭 </a:t>
            </a:r>
            <a:r>
              <a:rPr lang="ko-KR" altLang="en-US" sz="1050" dirty="0" err="1">
                <a:ea typeface="맑은 고딕" pitchFamily="50" charset="-127"/>
              </a:rPr>
              <a:t>대시보드</a:t>
            </a:r>
            <a:endParaRPr lang="ko-KR" altLang="en-US" sz="1050" dirty="0">
              <a:ea typeface="맑은 고딕" pitchFamily="50" charset="-127"/>
            </a:endParaRPr>
          </a:p>
        </p:txBody>
      </p:sp>
      <p:sp>
        <p:nvSpPr>
          <p:cNvPr id="26" name="설명선 3(강조선) 25"/>
          <p:cNvSpPr/>
          <p:nvPr/>
        </p:nvSpPr>
        <p:spPr>
          <a:xfrm>
            <a:off x="3881826" y="4252229"/>
            <a:ext cx="2355462" cy="798319"/>
          </a:xfrm>
          <a:prstGeom prst="accentCallout3">
            <a:avLst>
              <a:gd name="adj1" fmla="val 48550"/>
              <a:gd name="adj2" fmla="val 256"/>
              <a:gd name="adj3" fmla="val 22708"/>
              <a:gd name="adj4" fmla="val -16140"/>
              <a:gd name="adj5" fmla="val 23023"/>
              <a:gd name="adj6" fmla="val -28335"/>
              <a:gd name="adj7" fmla="val -2223"/>
              <a:gd name="adj8" fmla="val -4545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해결책임자별 고객이슈를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건별로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이름 또는 진행경과 숫자를 클릭하면 해당하는 이름 또는 진행경과에 대한 리스트를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0" name="설명선 3(강조선) 29"/>
          <p:cNvSpPr/>
          <p:nvPr/>
        </p:nvSpPr>
        <p:spPr>
          <a:xfrm>
            <a:off x="2426892" y="5452787"/>
            <a:ext cx="2188283" cy="436317"/>
          </a:xfrm>
          <a:prstGeom prst="accentCallout3">
            <a:avLst>
              <a:gd name="adj1" fmla="val 52509"/>
              <a:gd name="adj2" fmla="val 179"/>
              <a:gd name="adj3" fmla="val 57226"/>
              <a:gd name="adj4" fmla="val -17319"/>
              <a:gd name="adj5" fmla="val 92148"/>
              <a:gd name="adj6" fmla="val -25596"/>
              <a:gd name="adj7" fmla="val 177601"/>
              <a:gd name="adj8" fmla="val -3041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고객사별 고객이슈를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건별로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고객사를 분류하여 관리한다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26911" y="6260495"/>
            <a:ext cx="6065367" cy="522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 3(강조선) 16"/>
          <p:cNvSpPr/>
          <p:nvPr/>
        </p:nvSpPr>
        <p:spPr>
          <a:xfrm>
            <a:off x="2579292" y="7223185"/>
            <a:ext cx="2286661" cy="610135"/>
          </a:xfrm>
          <a:prstGeom prst="accentCallout3">
            <a:avLst>
              <a:gd name="adj1" fmla="val 45926"/>
              <a:gd name="adj2" fmla="val -1333"/>
              <a:gd name="adj3" fmla="val 11417"/>
              <a:gd name="adj4" fmla="val -31027"/>
              <a:gd name="adj5" fmla="val -84088"/>
              <a:gd name="adj6" fmla="val -46390"/>
              <a:gd name="adj7" fmla="val -96720"/>
              <a:gd name="adj8" fmla="val -7219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해당하는 고객사 또는 진행경과 숫자를 클릭하면 해당하는 고객사 또는 진행경과에 대한 리스트를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4834" y="3526499"/>
            <a:ext cx="723210" cy="134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 3(강조선) 18"/>
          <p:cNvSpPr/>
          <p:nvPr/>
        </p:nvSpPr>
        <p:spPr>
          <a:xfrm>
            <a:off x="2903077" y="2788789"/>
            <a:ext cx="1534035" cy="256954"/>
          </a:xfrm>
          <a:prstGeom prst="accentCallout3">
            <a:avLst>
              <a:gd name="adj1" fmla="val 48550"/>
              <a:gd name="adj2" fmla="val 256"/>
              <a:gd name="adj3" fmla="val 79431"/>
              <a:gd name="adj4" fmla="val -27519"/>
              <a:gd name="adj5" fmla="val 229004"/>
              <a:gd name="adj6" fmla="val -65560"/>
              <a:gd name="adj7" fmla="val 305946"/>
              <a:gd name="adj8" fmla="val -11093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분기별로 검색가능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6-2.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고객이슈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AFF69C6-D7AD-46BF-96CB-1EA1421100FA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1" name="직사각형 20">
              <a:hlinkClick r:id="rId6" action="ppaction://hlinksldjump"/>
              <a:extLst>
                <a:ext uri="{FF2B5EF4-FFF2-40B4-BE49-F238E27FC236}">
                  <a16:creationId xmlns:a16="http://schemas.microsoft.com/office/drawing/2014/main" id="{48548F7C-9417-4214-B266-0A7B91392295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33A6E0-A2EB-4BDB-9CBE-72850C2EF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1023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E1D2E53-35E5-4857-B81E-F7D412D8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47" y="4685024"/>
            <a:ext cx="6106789" cy="7544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2F5714-3F39-4727-B861-4AD1A40576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3" t="64153" r="55129" b="7214"/>
          <a:stretch/>
        </p:blipFill>
        <p:spPr>
          <a:xfrm>
            <a:off x="476671" y="5177490"/>
            <a:ext cx="2664297" cy="21602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89835" y="2936776"/>
            <a:ext cx="6094092" cy="13826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5" y="2942184"/>
            <a:ext cx="6034956" cy="1354975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고객만족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고객이슈</a:t>
            </a: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1317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고객이슈 리스트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54487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고객이슈에 대한 각 리스트를 확인할 수 있다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각 고객이슈에 대한 상태를 색상으로 한눈에 알아 볼 수 있다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462649" y="3191733"/>
            <a:ext cx="414623" cy="258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9834" y="4668030"/>
            <a:ext cx="6115208" cy="7984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설명선 3(강조선) 40"/>
          <p:cNvSpPr/>
          <p:nvPr/>
        </p:nvSpPr>
        <p:spPr>
          <a:xfrm>
            <a:off x="3232746" y="6246857"/>
            <a:ext cx="2764857" cy="820191"/>
          </a:xfrm>
          <a:prstGeom prst="accentCallout3">
            <a:avLst>
              <a:gd name="adj1" fmla="val 48918"/>
              <a:gd name="adj2" fmla="val 100844"/>
              <a:gd name="adj3" fmla="val 25119"/>
              <a:gd name="adj4" fmla="val 106624"/>
              <a:gd name="adj5" fmla="val -31425"/>
              <a:gd name="adj6" fmla="val 113011"/>
              <a:gd name="adj7" fmla="val -90361"/>
              <a:gd name="adj8" fmla="val 102525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고객이슈에 대한 해결계획 및 상태를 색상으로 보여준다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해결완료일이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있는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노란색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빨간색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52" y="7467520"/>
            <a:ext cx="2943225" cy="16478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9835" y="7455898"/>
            <a:ext cx="3017478" cy="16735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565400" y="7751506"/>
            <a:ext cx="524469" cy="352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6-2.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고객이슈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아래쪽 화살표 6"/>
          <p:cNvSpPr/>
          <p:nvPr/>
        </p:nvSpPr>
        <p:spPr>
          <a:xfrm rot="1062900">
            <a:off x="5155383" y="3399684"/>
            <a:ext cx="324573" cy="136622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DF791E0-4D4A-45CC-9F9B-3780C62C569D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1" name="직사각형 20">
              <a:hlinkClick r:id="rId7" action="ppaction://hlinksldjump"/>
              <a:extLst>
                <a:ext uri="{FF2B5EF4-FFF2-40B4-BE49-F238E27FC236}">
                  <a16:creationId xmlns:a16="http://schemas.microsoft.com/office/drawing/2014/main" id="{E9E70DA9-27C9-4760-8C76-6D0AF5E302D5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91719C-D97A-494F-9DF3-0FB15FFD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7348F9E-EDE8-4B8C-8E36-9402C9965B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382" y="2968716"/>
            <a:ext cx="4181793" cy="191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6C650E-334D-4F29-8DE3-0EFA724765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44" y="7534025"/>
            <a:ext cx="2172003" cy="68589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530014" y="5145489"/>
            <a:ext cx="719972" cy="281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설명선 3(강조선) 41"/>
          <p:cNvSpPr/>
          <p:nvPr/>
        </p:nvSpPr>
        <p:spPr>
          <a:xfrm>
            <a:off x="3829780" y="8378015"/>
            <a:ext cx="2589615" cy="535426"/>
          </a:xfrm>
          <a:prstGeom prst="accentCallout3">
            <a:avLst>
              <a:gd name="adj1" fmla="val 51403"/>
              <a:gd name="adj2" fmla="val -1333"/>
              <a:gd name="adj3" fmla="val 35589"/>
              <a:gd name="adj4" fmla="val -13890"/>
              <a:gd name="adj5" fmla="val -2074"/>
              <a:gd name="adj6" fmla="val -26687"/>
              <a:gd name="adj7" fmla="val -47417"/>
              <a:gd name="adj8" fmla="val -3511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우측 상단에 검색 버튼으로는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해결상태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상태에 대한 검색 리스트만 확인 가능하다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74342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167FDB-D758-42D2-8FC2-EBF8006B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2694944"/>
            <a:ext cx="5570891" cy="4474459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고객만족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고객이슈</a:t>
            </a: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34011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신규 고객이슈 등록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622256"/>
            <a:ext cx="5154920" cy="2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신규 고객이슈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54313" y="3913075"/>
            <a:ext cx="2361250" cy="283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0424" y="5361272"/>
            <a:ext cx="5313546" cy="548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860169" y="6055875"/>
            <a:ext cx="673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Click!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86127" y="6203239"/>
            <a:ext cx="1874644" cy="307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353265" y="6842748"/>
            <a:ext cx="953854" cy="240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4508" y="2684745"/>
            <a:ext cx="5626959" cy="47107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설명선 3(강조선) 19"/>
          <p:cNvSpPr/>
          <p:nvPr/>
        </p:nvSpPr>
        <p:spPr>
          <a:xfrm>
            <a:off x="4367186" y="6441807"/>
            <a:ext cx="2198409" cy="472469"/>
          </a:xfrm>
          <a:prstGeom prst="accentCallout3">
            <a:avLst>
              <a:gd name="adj1" fmla="val 45191"/>
              <a:gd name="adj2" fmla="val 184"/>
              <a:gd name="adj3" fmla="val 16372"/>
              <a:gd name="adj4" fmla="val -12046"/>
              <a:gd name="adj5" fmla="val 13255"/>
              <a:gd name="adj6" fmla="val -28746"/>
              <a:gd name="adj7" fmla="val -69889"/>
              <a:gd name="adj8" fmla="val -2587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고객이슈 해결계획을 추가하기 위해서는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이슈해결계획 추가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버튼을 누르고 작성한다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28" name="직선 화살표 연결선 27"/>
          <p:cNvCxnSpPr>
            <a:cxnSpLocks/>
          </p:cNvCxnSpPr>
          <p:nvPr/>
        </p:nvCxnSpPr>
        <p:spPr>
          <a:xfrm>
            <a:off x="2677193" y="6520638"/>
            <a:ext cx="751807" cy="282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설명선 3(강조선) 25"/>
          <p:cNvSpPr/>
          <p:nvPr/>
        </p:nvSpPr>
        <p:spPr>
          <a:xfrm>
            <a:off x="4149080" y="7518780"/>
            <a:ext cx="2286661" cy="1754700"/>
          </a:xfrm>
          <a:prstGeom prst="accentCallout3">
            <a:avLst>
              <a:gd name="adj1" fmla="val 49640"/>
              <a:gd name="adj2" fmla="val -294"/>
              <a:gd name="adj3" fmla="val 31493"/>
              <a:gd name="adj4" fmla="val -60139"/>
              <a:gd name="adj5" fmla="val -7385"/>
              <a:gd name="adj6" fmla="val -60056"/>
              <a:gd name="adj7" fmla="val -53063"/>
              <a:gd name="adj8" fmla="val -81869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해당 고객이슈를 동료 및 상사에게 메일로 공유하기 위해서는 직원 검색을 클릭한다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아래와 같은 창이 나타나면 직원명을 입력하면 직원명이 검색된다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검색결과에 나온 직원명을 클릭한다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그리고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+mn-ea"/>
              </a:rPr>
              <a:t>저장하기 및 공유하기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버튼을 누르면 동료 사내메일로 고객이슈 내용이 메일로 보내지고 저장된다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6-2.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고객이슈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설명선 3(강조선) 13"/>
          <p:cNvSpPr/>
          <p:nvPr/>
        </p:nvSpPr>
        <p:spPr>
          <a:xfrm>
            <a:off x="2134938" y="3023785"/>
            <a:ext cx="2232248" cy="820191"/>
          </a:xfrm>
          <a:prstGeom prst="accentCallout3">
            <a:avLst>
              <a:gd name="adj1" fmla="val 50079"/>
              <a:gd name="adj2" fmla="val -864"/>
              <a:gd name="adj3" fmla="val 61206"/>
              <a:gd name="adj4" fmla="val -17251"/>
              <a:gd name="adj5" fmla="val 80846"/>
              <a:gd name="adj6" fmla="val -22957"/>
              <a:gd name="adj7" fmla="val 105128"/>
              <a:gd name="adj8" fmla="val -2331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고객명 두 글자 이상을 입력하면 해당 이름이 검색된다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찾는 이름을 클릭한다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복수 입력이 가능하다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A71A31-B292-45C0-A42B-10C4F64CF3B9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1" name="직사각형 20">
              <a:hlinkClick r:id="rId3" action="ppaction://hlinksldjump"/>
              <a:extLst>
                <a:ext uri="{FF2B5EF4-FFF2-40B4-BE49-F238E27FC236}">
                  <a16:creationId xmlns:a16="http://schemas.microsoft.com/office/drawing/2014/main" id="{213ABF20-BE80-46AF-A273-EAE30A4A1E50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F535276-3BFA-430F-B6A8-7FFA40BC1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208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85</a:t>
            </a:fld>
            <a:endParaRPr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고객만족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고객만족도</a:t>
            </a: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43949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고객만족도 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대시보드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44566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고객만족 평가 결과에 대한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대시보드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고객만족 평가 결과 관리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피조사자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조사자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설문항목 등의 정보 관리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)</a:t>
            </a: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고객평가 지표를 수치화하여 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96727" y="3349858"/>
            <a:ext cx="6108315" cy="5222126"/>
            <a:chOff x="396727" y="3349858"/>
            <a:chExt cx="6108315" cy="5222126"/>
          </a:xfrm>
        </p:grpSpPr>
        <p:sp>
          <p:nvSpPr>
            <p:cNvPr id="25" name="TextBox 24"/>
            <p:cNvSpPr txBox="1"/>
            <p:nvPr/>
          </p:nvSpPr>
          <p:spPr>
            <a:xfrm>
              <a:off x="626440" y="7833320"/>
              <a:ext cx="56108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고객 상대로 만족도를 조사하여 정리해 놓은 화면이다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건수 및 평균 점수를 확인 할 수 있다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만족도 조사와 관련한 이슈도 확인할 수 있다</a:t>
              </a:r>
              <a:r>
                <a:rPr lang="en-US" altLang="ko-KR" sz="1400" dirty="0"/>
                <a:t>.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396727" y="3349858"/>
              <a:ext cx="6108315" cy="936104"/>
              <a:chOff x="396727" y="3349858"/>
              <a:chExt cx="6108315" cy="936104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6727" y="3349858"/>
                <a:ext cx="6108315" cy="936104"/>
              </a:xfrm>
              <a:prstGeom prst="rect">
                <a:avLst/>
              </a:prstGeom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396727" y="3872880"/>
                <a:ext cx="4832473" cy="413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5373688" y="3872880"/>
                <a:ext cx="1045707" cy="413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04C37C6-CD95-481C-822A-1A2DB23A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16" y="2949717"/>
            <a:ext cx="6172817" cy="32805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F5310E-FB62-4A81-AAA4-38D147D4BF05}"/>
              </a:ext>
            </a:extLst>
          </p:cNvPr>
          <p:cNvSpPr/>
          <p:nvPr/>
        </p:nvSpPr>
        <p:spPr>
          <a:xfrm>
            <a:off x="366000" y="2936395"/>
            <a:ext cx="1144228" cy="371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설명선 3(강조선) 13">
            <a:extLst>
              <a:ext uri="{FF2B5EF4-FFF2-40B4-BE49-F238E27FC236}">
                <a16:creationId xmlns:a16="http://schemas.microsoft.com/office/drawing/2014/main" id="{DE43D33E-2F80-4FF5-AB5C-84532A7ED639}"/>
              </a:ext>
            </a:extLst>
          </p:cNvPr>
          <p:cNvSpPr/>
          <p:nvPr/>
        </p:nvSpPr>
        <p:spPr>
          <a:xfrm>
            <a:off x="2283737" y="2904371"/>
            <a:ext cx="3177481" cy="387728"/>
          </a:xfrm>
          <a:prstGeom prst="accentCallout3">
            <a:avLst>
              <a:gd name="adj1" fmla="val 50079"/>
              <a:gd name="adj2" fmla="val -864"/>
              <a:gd name="adj3" fmla="val 50677"/>
              <a:gd name="adj4" fmla="val -14975"/>
              <a:gd name="adj5" fmla="val 51116"/>
              <a:gd name="adj6" fmla="val -27053"/>
              <a:gd name="adj7" fmla="val 50429"/>
              <a:gd name="adj8" fmla="val -26513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파트너사별로 리스트를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41" name="설명선 3(강조선) 19">
            <a:extLst>
              <a:ext uri="{FF2B5EF4-FFF2-40B4-BE49-F238E27FC236}">
                <a16:creationId xmlns:a16="http://schemas.microsoft.com/office/drawing/2014/main" id="{2D744F16-F253-48BA-A191-738AAF8BF85A}"/>
              </a:ext>
            </a:extLst>
          </p:cNvPr>
          <p:cNvSpPr/>
          <p:nvPr/>
        </p:nvSpPr>
        <p:spPr>
          <a:xfrm>
            <a:off x="1411835" y="4525944"/>
            <a:ext cx="4247854" cy="323676"/>
          </a:xfrm>
          <a:prstGeom prst="accentCallout3">
            <a:avLst>
              <a:gd name="adj1" fmla="val 45191"/>
              <a:gd name="adj2" fmla="val 184"/>
              <a:gd name="adj3" fmla="val 41013"/>
              <a:gd name="adj4" fmla="val -7511"/>
              <a:gd name="adj5" fmla="val -3477"/>
              <a:gd name="adj6" fmla="val -11547"/>
              <a:gd name="adj7" fmla="val -86346"/>
              <a:gd name="adj8" fmla="val -1250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조사항목을 클릭하면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해당 만족도 조사 세부 내용을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42" name="설명선 3(강조선) 15">
            <a:extLst>
              <a:ext uri="{FF2B5EF4-FFF2-40B4-BE49-F238E27FC236}">
                <a16:creationId xmlns:a16="http://schemas.microsoft.com/office/drawing/2014/main" id="{EB69DAE3-42E3-4407-BF05-50DCF2CE6F6E}"/>
              </a:ext>
            </a:extLst>
          </p:cNvPr>
          <p:cNvSpPr/>
          <p:nvPr/>
        </p:nvSpPr>
        <p:spPr>
          <a:xfrm>
            <a:off x="764704" y="5169024"/>
            <a:ext cx="4186253" cy="362744"/>
          </a:xfrm>
          <a:prstGeom prst="accentCallout3">
            <a:avLst>
              <a:gd name="adj1" fmla="val 47344"/>
              <a:gd name="adj2" fmla="val 100335"/>
              <a:gd name="adj3" fmla="val 48691"/>
              <a:gd name="adj4" fmla="val 114336"/>
              <a:gd name="adj5" fmla="val -42983"/>
              <a:gd name="adj6" fmla="val 124101"/>
              <a:gd name="adj7" fmla="val -262977"/>
              <a:gd name="adj8" fmla="val 12553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숫자를 클릭하면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해당 관련 이슈페이지로 이동하여 확인 가능하다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30F07227-C553-4C3B-B2C6-E992B6FEE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6-3.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고객만족도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EDC3544-E938-45AE-9206-D2E29CA80B87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31" name="직사각형 30">
              <a:hlinkClick r:id="rId4" action="ppaction://hlinksldjump"/>
              <a:extLst>
                <a:ext uri="{FF2B5EF4-FFF2-40B4-BE49-F238E27FC236}">
                  <a16:creationId xmlns:a16="http://schemas.microsoft.com/office/drawing/2014/main" id="{63A8972C-F718-44C4-80E5-8F0DC83C25BB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457C3D8-CB38-47DA-9539-A448BB66F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FE325B2-0A29-410E-A066-58577B3DB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887" y="3339353"/>
            <a:ext cx="777980" cy="2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189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FF17461F-D4EE-47B9-9338-15556261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5" y="3189859"/>
            <a:ext cx="6149823" cy="1209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86</a:t>
            </a:fld>
            <a:endParaRPr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고객만족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고객만족도</a:t>
            </a: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1350122" y="1410594"/>
            <a:ext cx="5154920" cy="73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ts val="11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고객만족 평가 결과 관리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피조사자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조사자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설문항목 등의 정보관리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)</a:t>
            </a:r>
          </a:p>
          <a:p>
            <a:pPr marL="171450" indent="-171450" algn="just">
              <a:lnSpc>
                <a:spcPts val="11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고객평가 지표를 수치화하여 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ts val="11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만족도 조사관련 이슈 및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Action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을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Tracking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하는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ts val="11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고객사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책임자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조사본부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조사방법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조사결과 정렬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5" name="Rectangle 61"/>
          <p:cNvSpPr>
            <a:spLocks noChangeArrowheads="1"/>
          </p:cNvSpPr>
          <p:nvPr/>
        </p:nvSpPr>
        <p:spPr bwMode="auto">
          <a:xfrm>
            <a:off x="1188043" y="2422207"/>
            <a:ext cx="128560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고객만족도 리스트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98" y="4880992"/>
            <a:ext cx="6149824" cy="1650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80124" y="3214053"/>
            <a:ext cx="979224" cy="312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232" y="4893207"/>
            <a:ext cx="872805" cy="312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2C7A1945-443E-4AB7-BBF4-BED86FB65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6-3.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고객만족도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5E76FDF-F6A9-4789-8CD2-9D3D663C9C2F}"/>
              </a:ext>
            </a:extLst>
          </p:cNvPr>
          <p:cNvGrpSpPr/>
          <p:nvPr/>
        </p:nvGrpSpPr>
        <p:grpSpPr>
          <a:xfrm>
            <a:off x="425051" y="3761235"/>
            <a:ext cx="6055043" cy="588760"/>
            <a:chOff x="692697" y="3680116"/>
            <a:chExt cx="5760640" cy="55094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5232" t="49580" r="1096" b="4853"/>
            <a:stretch/>
          </p:blipFill>
          <p:spPr>
            <a:xfrm>
              <a:off x="692697" y="3680116"/>
              <a:ext cx="5760640" cy="55094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23344E9-2101-479D-9018-4A0A0F7A1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059" y="3759042"/>
              <a:ext cx="61595" cy="96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714922B-F2EF-4231-ADE2-A17136227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509" y="3810143"/>
              <a:ext cx="61595" cy="96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C82885A-67E3-4550-9E3C-91E7426B4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080" y="3703109"/>
              <a:ext cx="61595" cy="96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2A384C2-35FD-4062-8A0B-3E9CCE27E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459" y="3810698"/>
              <a:ext cx="61595" cy="96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1D689DD-1ADF-4408-AEBD-2924A2E69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670" y="3752496"/>
              <a:ext cx="61595" cy="9624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60CE5B-8DEA-4132-8C42-A7D49E61A217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6" name="직사각형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2581E650-75AD-4C2C-9262-6CD88DCDF203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1476BEA-6857-43FC-BABF-8C140A4AC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EDD286-0B0D-4F40-8501-2A86F0DE0A51}"/>
              </a:ext>
            </a:extLst>
          </p:cNvPr>
          <p:cNvSpPr/>
          <p:nvPr/>
        </p:nvSpPr>
        <p:spPr>
          <a:xfrm>
            <a:off x="4466774" y="3761235"/>
            <a:ext cx="1698529" cy="63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설명선 3(강조선) 15">
            <a:extLst>
              <a:ext uri="{FF2B5EF4-FFF2-40B4-BE49-F238E27FC236}">
                <a16:creationId xmlns:a16="http://schemas.microsoft.com/office/drawing/2014/main" id="{FA1012B4-48B6-4BAF-A97D-5A5C20D8CCC0}"/>
              </a:ext>
            </a:extLst>
          </p:cNvPr>
          <p:cNvSpPr/>
          <p:nvPr/>
        </p:nvSpPr>
        <p:spPr>
          <a:xfrm>
            <a:off x="1556792" y="2792760"/>
            <a:ext cx="4186253" cy="444302"/>
          </a:xfrm>
          <a:prstGeom prst="accentCallout3">
            <a:avLst>
              <a:gd name="adj1" fmla="val 47344"/>
              <a:gd name="adj2" fmla="val 100335"/>
              <a:gd name="adj3" fmla="val 95186"/>
              <a:gd name="adj4" fmla="val 112152"/>
              <a:gd name="adj5" fmla="val 142559"/>
              <a:gd name="adj6" fmla="val 100605"/>
              <a:gd name="adj7" fmla="val 215780"/>
              <a:gd name="adj8" fmla="val 9937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만족도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조사별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탭 화면이다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조사결과 건수와 평가점수를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AC98368-9094-48A4-8157-EBD0D6724814}"/>
              </a:ext>
            </a:extLst>
          </p:cNvPr>
          <p:cNvGrpSpPr/>
          <p:nvPr/>
        </p:nvGrpSpPr>
        <p:grpSpPr>
          <a:xfrm>
            <a:off x="457056" y="5498684"/>
            <a:ext cx="6003423" cy="987157"/>
            <a:chOff x="764704" y="5753057"/>
            <a:chExt cx="5763024" cy="997935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785C5F4-8A1C-4B9E-B656-EE89A6131B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6" t="37107" r="1115" b="2423"/>
            <a:stretch/>
          </p:blipFill>
          <p:spPr>
            <a:xfrm>
              <a:off x="764704" y="5753057"/>
              <a:ext cx="5763024" cy="99793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1ED6531-77CE-46FC-97C1-E5FE4D97F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492" y="5835929"/>
              <a:ext cx="61595" cy="96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96D7143-09CA-442E-9584-EF6F99ACD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578" y="5894013"/>
              <a:ext cx="61595" cy="96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2192D02-1BAE-4630-AE5B-12497F46C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86" y="5785155"/>
              <a:ext cx="61595" cy="96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C1D2137-EE9E-466A-90A1-F6F0B5C3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295" y="5890518"/>
              <a:ext cx="61595" cy="96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C33E740-8317-45E9-979B-B93022AB3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703" y="5891801"/>
              <a:ext cx="61595" cy="96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098094E-25E6-49EA-80D1-DC460E6A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712" y="5892121"/>
              <a:ext cx="61595" cy="96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E3EC5B9-150B-44CE-B98B-3FD26179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934" y="5890518"/>
              <a:ext cx="61595" cy="962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73590357-EBF3-4355-9532-F76F6377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320" y="5893576"/>
              <a:ext cx="61595" cy="962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E34E4F-150D-4B9E-B0B4-F8239843E6D7}"/>
              </a:ext>
            </a:extLst>
          </p:cNvPr>
          <p:cNvSpPr/>
          <p:nvPr/>
        </p:nvSpPr>
        <p:spPr>
          <a:xfrm>
            <a:off x="2204864" y="5508470"/>
            <a:ext cx="3907209" cy="1030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 3(강조선) 15">
            <a:extLst>
              <a:ext uri="{FF2B5EF4-FFF2-40B4-BE49-F238E27FC236}">
                <a16:creationId xmlns:a16="http://schemas.microsoft.com/office/drawing/2014/main" id="{C9335FE3-2987-4C3F-B11B-39507C46462F}"/>
              </a:ext>
            </a:extLst>
          </p:cNvPr>
          <p:cNvSpPr/>
          <p:nvPr/>
        </p:nvSpPr>
        <p:spPr>
          <a:xfrm>
            <a:off x="1562616" y="4349995"/>
            <a:ext cx="4186253" cy="444302"/>
          </a:xfrm>
          <a:prstGeom prst="accentCallout3">
            <a:avLst>
              <a:gd name="adj1" fmla="val 47344"/>
              <a:gd name="adj2" fmla="val 100335"/>
              <a:gd name="adj3" fmla="val 95186"/>
              <a:gd name="adj4" fmla="val 112152"/>
              <a:gd name="adj5" fmla="val 213448"/>
              <a:gd name="adj6" fmla="val 112330"/>
              <a:gd name="adj7" fmla="val 273949"/>
              <a:gd name="adj8" fmla="val 105876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만족도 조사결과 별 탭 화면이다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고객개인별로 만족도조사를 확인할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67338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F661D3-8B02-4240-8FE1-859C2E52A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17" y="2938437"/>
            <a:ext cx="6016410" cy="428660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87</a:t>
            </a:fld>
            <a:endParaRPr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고객만족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고객만족도</a:t>
            </a: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18622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고객 만족도 등록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445660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만족도 조사 내용과 만족도 관련 이슈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Follow-Up-Action</a:t>
            </a: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고객사별 조사결과 및 조사결과 관련 이슈 연동기능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첨부파일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440" y="8435601"/>
            <a:ext cx="561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고객 만족도를 신규로 등록하는 화면이다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항목에 알맞게 내용을 입력한 후 신규 등록 버튼을 클릭하면 된다</a:t>
            </a:r>
            <a:r>
              <a:rPr lang="en-US" altLang="ko-KR" sz="1400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3F16B0-AB85-412D-B087-ABDB6B757139}"/>
              </a:ext>
            </a:extLst>
          </p:cNvPr>
          <p:cNvSpPr/>
          <p:nvPr/>
        </p:nvSpPr>
        <p:spPr>
          <a:xfrm>
            <a:off x="512676" y="5737540"/>
            <a:ext cx="5724612" cy="861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5826F-E58B-4109-9103-B6F2FE731745}"/>
              </a:ext>
            </a:extLst>
          </p:cNvPr>
          <p:cNvSpPr txBox="1"/>
          <p:nvPr/>
        </p:nvSpPr>
        <p:spPr>
          <a:xfrm>
            <a:off x="3648347" y="6378341"/>
            <a:ext cx="673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Click!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9" name="설명선 3(강조선) 19">
            <a:extLst>
              <a:ext uri="{FF2B5EF4-FFF2-40B4-BE49-F238E27FC236}">
                <a16:creationId xmlns:a16="http://schemas.microsoft.com/office/drawing/2014/main" id="{D6391BE0-4FD3-4D42-89A0-240EE8E47188}"/>
              </a:ext>
            </a:extLst>
          </p:cNvPr>
          <p:cNvSpPr/>
          <p:nvPr/>
        </p:nvSpPr>
        <p:spPr>
          <a:xfrm>
            <a:off x="1530900" y="7228317"/>
            <a:ext cx="4911727" cy="532996"/>
          </a:xfrm>
          <a:prstGeom prst="accentCallout3">
            <a:avLst>
              <a:gd name="adj1" fmla="val 45191"/>
              <a:gd name="adj2" fmla="val 184"/>
              <a:gd name="adj3" fmla="val 38089"/>
              <a:gd name="adj4" fmla="val -12356"/>
              <a:gd name="adj5" fmla="val -5080"/>
              <a:gd name="adj6" fmla="val -17445"/>
              <a:gd name="adj7" fmla="val -114879"/>
              <a:gd name="adj8" fmla="val -17560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조사결과 추가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버튼을 누르면 고객개인별 만족도조사결과를 작성할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고객사검색 후 응답자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고객개인명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를 검색할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만족도조사 진행중에 이슈가 발생할 시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이슈란에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관련이슈를 추가할 수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D1C6B876-C947-40FD-AEB5-2D95FBE4E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6-3.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고객만족도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42BE004-F7C1-4768-94D6-ADB10C08E0D5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6" name="직사각형 15">
              <a:hlinkClick r:id="rId3" action="ppaction://hlinksldjump"/>
              <a:extLst>
                <a:ext uri="{FF2B5EF4-FFF2-40B4-BE49-F238E27FC236}">
                  <a16:creationId xmlns:a16="http://schemas.microsoft.com/office/drawing/2014/main" id="{878BDF4C-BC1D-41BD-8835-D445168C3005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95E56F4-ABEE-40CF-930D-35DB4C25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6832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D0FABE-6AEF-46D4-AC09-F177B013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47" y="3158338"/>
            <a:ext cx="6115876" cy="25272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492599-7F8E-4EB5-86CC-B4786E680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43" t="24396" r="70223" b="728"/>
          <a:stretch/>
        </p:blipFill>
        <p:spPr>
          <a:xfrm>
            <a:off x="404664" y="3776560"/>
            <a:ext cx="1800200" cy="18922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88</a:t>
            </a:fld>
            <a:endParaRPr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고객만족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서비스 프로젝트</a:t>
            </a: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205024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프로젝트 관련 진행 상황 확인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496616"/>
            <a:ext cx="5154920" cy="46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프로젝트 관련 진행 상황 확인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프로젝트 신규등록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440" y="7833320"/>
            <a:ext cx="5610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영업대표가 맡고 있는 프로젝트 목록을 확인할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프로젝트별</a:t>
            </a:r>
            <a:r>
              <a:rPr lang="ko-KR" altLang="en-US" sz="1400" dirty="0"/>
              <a:t> 수행단계와 진행률 그리고 이슈를 확인할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프로젝트 명을 클릭하면</a:t>
            </a:r>
            <a:r>
              <a:rPr lang="en-US" altLang="ko-KR" sz="1400" dirty="0"/>
              <a:t> </a:t>
            </a:r>
            <a:r>
              <a:rPr lang="ko-KR" altLang="en-US" sz="1400" dirty="0"/>
              <a:t>해당 프로젝트 관련하여 세부내용을 확인할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5075C8-1317-4D37-A012-4F831FBCE650}"/>
              </a:ext>
            </a:extLst>
          </p:cNvPr>
          <p:cNvSpPr/>
          <p:nvPr/>
        </p:nvSpPr>
        <p:spPr>
          <a:xfrm flipH="1">
            <a:off x="3172638" y="3421756"/>
            <a:ext cx="760418" cy="22693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설명선 3(강조선) 15">
            <a:extLst>
              <a:ext uri="{FF2B5EF4-FFF2-40B4-BE49-F238E27FC236}">
                <a16:creationId xmlns:a16="http://schemas.microsoft.com/office/drawing/2014/main" id="{FB59896B-E416-4C91-8B47-5D1FC1A7B466}"/>
              </a:ext>
            </a:extLst>
          </p:cNvPr>
          <p:cNvSpPr/>
          <p:nvPr/>
        </p:nvSpPr>
        <p:spPr>
          <a:xfrm>
            <a:off x="1157790" y="5942739"/>
            <a:ext cx="3868611" cy="652085"/>
          </a:xfrm>
          <a:prstGeom prst="accentCallout3">
            <a:avLst>
              <a:gd name="adj1" fmla="val 50579"/>
              <a:gd name="adj2" fmla="val -868"/>
              <a:gd name="adj3" fmla="val 9713"/>
              <a:gd name="adj4" fmla="val -10874"/>
              <a:gd name="adj5" fmla="val -67916"/>
              <a:gd name="adj6" fmla="val -10906"/>
              <a:gd name="adj7" fmla="val -228703"/>
              <a:gd name="adj8" fmla="val 5242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현재 프로젝트의 수행단계 상태와 기간을 보여준다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완료처리가 된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노란색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완료처리가 안되고 수행목표일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빨간색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완료처리가 안되고 수행목표일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48257F-4EF5-4A4B-A110-F48AC5C59E54}"/>
              </a:ext>
            </a:extLst>
          </p:cNvPr>
          <p:cNvSpPr/>
          <p:nvPr/>
        </p:nvSpPr>
        <p:spPr>
          <a:xfrm flipH="1">
            <a:off x="4316317" y="3421756"/>
            <a:ext cx="1889309" cy="22693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설명선 3(강조선) 15">
            <a:extLst>
              <a:ext uri="{FF2B5EF4-FFF2-40B4-BE49-F238E27FC236}">
                <a16:creationId xmlns:a16="http://schemas.microsoft.com/office/drawing/2014/main" id="{5333591C-0A19-4294-83D2-FB7A956F1F8E}"/>
              </a:ext>
            </a:extLst>
          </p:cNvPr>
          <p:cNvSpPr/>
          <p:nvPr/>
        </p:nvSpPr>
        <p:spPr>
          <a:xfrm>
            <a:off x="692696" y="6800638"/>
            <a:ext cx="4186253" cy="672642"/>
          </a:xfrm>
          <a:prstGeom prst="accentCallout3">
            <a:avLst>
              <a:gd name="adj1" fmla="val 47344"/>
              <a:gd name="adj2" fmla="val 100335"/>
              <a:gd name="adj3" fmla="val 47432"/>
              <a:gd name="adj4" fmla="val 109179"/>
              <a:gd name="adj5" fmla="val -27262"/>
              <a:gd name="adj6" fmla="val 121168"/>
              <a:gd name="adj7" fmla="val -172512"/>
              <a:gd name="adj8" fmla="val 120682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각 프로젝트에 관련된 이슈 리스트와 상태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기간을 보여준다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초록색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해결완료일이 있는 경우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노란색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빨간색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해결목표일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&lt;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오늘날짜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F41EF8C4-5CCE-4D13-BB37-21A66A2C4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6-4.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서비스프로젝트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9AED12-8C77-4C35-A249-EFBCD60DBD4D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7" name="직사각형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1D23175F-B121-439B-82F2-3523D3E1B66E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E9C308B-80A5-44F7-8F02-815330E8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977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8" y="2360712"/>
            <a:ext cx="5971472" cy="3463555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92696" y="920552"/>
            <a:ext cx="4319587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2-1.        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58714" y="2374885"/>
            <a:ext cx="5971472" cy="344938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417695-570F-4389-802D-98A4AAB44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1" y="2388066"/>
            <a:ext cx="4825244" cy="3408845"/>
          </a:xfrm>
          <a:prstGeom prst="rect">
            <a:avLst/>
          </a:prstGeom>
        </p:spPr>
      </p:pic>
      <p:sp>
        <p:nvSpPr>
          <p:cNvPr id="4" name="설명선 3(강조선) 3"/>
          <p:cNvSpPr/>
          <p:nvPr/>
        </p:nvSpPr>
        <p:spPr>
          <a:xfrm>
            <a:off x="4524188" y="3296816"/>
            <a:ext cx="1938386" cy="348027"/>
          </a:xfrm>
          <a:prstGeom prst="accentCallout3">
            <a:avLst>
              <a:gd name="adj1" fmla="val 49460"/>
              <a:gd name="adj2" fmla="val -511"/>
              <a:gd name="adj3" fmla="val 77137"/>
              <a:gd name="adj4" fmla="val -7823"/>
              <a:gd name="adj5" fmla="val 157592"/>
              <a:gd name="adj6" fmla="val -7619"/>
              <a:gd name="adj7" fmla="val 200765"/>
              <a:gd name="adj8" fmla="val -1709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* THE Seller's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로그인 화면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* ID/PASSWORD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입력</a:t>
            </a:r>
          </a:p>
        </p:txBody>
      </p:sp>
      <p:sp>
        <p:nvSpPr>
          <p:cNvPr id="10" name="설명선 3(강조선) 3">
            <a:extLst>
              <a:ext uri="{FF2B5EF4-FFF2-40B4-BE49-F238E27FC236}">
                <a16:creationId xmlns:a16="http://schemas.microsoft.com/office/drawing/2014/main" id="{625119F5-B773-4BC4-91EA-80574FD05832}"/>
              </a:ext>
            </a:extLst>
          </p:cNvPr>
          <p:cNvSpPr/>
          <p:nvPr/>
        </p:nvSpPr>
        <p:spPr>
          <a:xfrm>
            <a:off x="4221088" y="4736976"/>
            <a:ext cx="1440160" cy="216024"/>
          </a:xfrm>
          <a:prstGeom prst="accentCallout3">
            <a:avLst>
              <a:gd name="adj1" fmla="val 49460"/>
              <a:gd name="adj2" fmla="val -511"/>
              <a:gd name="adj3" fmla="val 29699"/>
              <a:gd name="adj4" fmla="val -15685"/>
              <a:gd name="adj5" fmla="val -116093"/>
              <a:gd name="adj6" fmla="val -16137"/>
              <a:gd name="adj7" fmla="val -142254"/>
              <a:gd name="adj8" fmla="val -3347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체크시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 아이디 저장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7A1952-23E5-4A52-A06A-1FC976756E88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2" name="직사각형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B8E86C3E-4EB0-4113-BBAD-A23F682F6B33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D0420A7-5A6F-451B-B47F-CA093D11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103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89</a:t>
            </a:fld>
            <a:endParaRPr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고객만족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서비스 프로젝트</a:t>
            </a: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128560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프로젝트 신규등록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496616"/>
            <a:ext cx="5154920" cy="46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프로젝트 관련 진행 상황 확인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프로젝트 신규등록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440" y="8347335"/>
            <a:ext cx="5610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프로젝트 신규 등록하는 창 입니다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영업대표는 프로젝트 관련 기본 정보</a:t>
            </a:r>
            <a:r>
              <a:rPr lang="en-US" altLang="ko-KR" sz="1400" dirty="0"/>
              <a:t>, </a:t>
            </a:r>
            <a:r>
              <a:rPr lang="ko-KR" altLang="en-US" sz="1400" dirty="0"/>
              <a:t>계약금액 및 </a:t>
            </a:r>
            <a:r>
              <a:rPr lang="ko-KR" altLang="en-US" sz="1400" dirty="0" err="1"/>
              <a:t>예상매풀</a:t>
            </a:r>
            <a:r>
              <a:rPr lang="en-US" altLang="ko-KR" sz="1400" dirty="0"/>
              <a:t>, </a:t>
            </a:r>
            <a:r>
              <a:rPr lang="ko-KR" altLang="en-US" sz="1400" dirty="0"/>
              <a:t>감리사 및 </a:t>
            </a:r>
            <a:r>
              <a:rPr lang="ko-KR" altLang="en-US" sz="1400" dirty="0" err="1"/>
              <a:t>파트너사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마일스톤</a:t>
            </a:r>
            <a:r>
              <a:rPr lang="en-US" altLang="ko-KR" sz="1400" dirty="0"/>
              <a:t>, </a:t>
            </a:r>
            <a:r>
              <a:rPr lang="ko-KR" altLang="en-US" sz="1400" dirty="0"/>
              <a:t>프로젝트 이슈 관련하여 입력하고 신규 등록버튼을 클릭하면 된다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1EFB50-51AE-45E4-9623-E847BF19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5" y="2720752"/>
            <a:ext cx="6172817" cy="467538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FECBB3-112F-42CA-B8BE-BE5E8B581497}"/>
              </a:ext>
            </a:extLst>
          </p:cNvPr>
          <p:cNvSpPr/>
          <p:nvPr/>
        </p:nvSpPr>
        <p:spPr>
          <a:xfrm flipH="1">
            <a:off x="590556" y="3879439"/>
            <a:ext cx="5183017" cy="7200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1894CB93-5533-48E6-A57A-522A46B0F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6-4.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서비스프로젝트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2924DF-495B-4113-BDE3-2D061EA6DA52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6" name="직사각형 15">
              <a:hlinkClick r:id="rId3" action="ppaction://hlinksldjump"/>
              <a:extLst>
                <a:ext uri="{FF2B5EF4-FFF2-40B4-BE49-F238E27FC236}">
                  <a16:creationId xmlns:a16="http://schemas.microsoft.com/office/drawing/2014/main" id="{E5F6ECBD-FA53-4E65-B7FE-92E5218A41B6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0FC8946-952F-4FA3-A644-A8DE6793B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0E9F629-F447-42B1-86E9-CE37F74E1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24" y="5891304"/>
            <a:ext cx="5959752" cy="23799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C915D4-CBCD-4916-B28C-23356858A220}"/>
              </a:ext>
            </a:extLst>
          </p:cNvPr>
          <p:cNvSpPr/>
          <p:nvPr/>
        </p:nvSpPr>
        <p:spPr>
          <a:xfrm flipH="1">
            <a:off x="476672" y="6583786"/>
            <a:ext cx="4886875" cy="43204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설명선 3(강조선) 15">
            <a:extLst>
              <a:ext uri="{FF2B5EF4-FFF2-40B4-BE49-F238E27FC236}">
                <a16:creationId xmlns:a16="http://schemas.microsoft.com/office/drawing/2014/main" id="{99B8363B-2CF4-4D48-A950-AA972896A16E}"/>
              </a:ext>
            </a:extLst>
          </p:cNvPr>
          <p:cNvSpPr/>
          <p:nvPr/>
        </p:nvSpPr>
        <p:spPr>
          <a:xfrm>
            <a:off x="3429000" y="7155404"/>
            <a:ext cx="3076042" cy="461892"/>
          </a:xfrm>
          <a:prstGeom prst="accentCallout3">
            <a:avLst>
              <a:gd name="adj1" fmla="val 50579"/>
              <a:gd name="adj2" fmla="val -868"/>
              <a:gd name="adj3" fmla="val 53218"/>
              <a:gd name="adj4" fmla="val -21567"/>
              <a:gd name="adj5" fmla="val 19750"/>
              <a:gd name="adj6" fmla="val -31791"/>
              <a:gd name="adj7" fmla="val -56377"/>
              <a:gd name="adj8" fmla="val -3384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타 부서 직원을 추가하면 추가된 직원들은 해당 서비스프로젝트의 읽기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쓰기 권한을 얻는다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81CE87-8692-4AD2-9EC0-5AFB0D5E7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503" y="3275135"/>
            <a:ext cx="1405221" cy="218429"/>
          </a:xfrm>
          <a:prstGeom prst="rect">
            <a:avLst/>
          </a:prstGeom>
        </p:spPr>
      </p:pic>
      <p:sp>
        <p:nvSpPr>
          <p:cNvPr id="13" name="설명선 3(강조선) 15">
            <a:extLst>
              <a:ext uri="{FF2B5EF4-FFF2-40B4-BE49-F238E27FC236}">
                <a16:creationId xmlns:a16="http://schemas.microsoft.com/office/drawing/2014/main" id="{4F9B4D88-9BFF-4C43-BADC-4497BF4A1199}"/>
              </a:ext>
            </a:extLst>
          </p:cNvPr>
          <p:cNvSpPr/>
          <p:nvPr/>
        </p:nvSpPr>
        <p:spPr>
          <a:xfrm>
            <a:off x="3284984" y="3152800"/>
            <a:ext cx="2473061" cy="574118"/>
          </a:xfrm>
          <a:prstGeom prst="accentCallout3">
            <a:avLst>
              <a:gd name="adj1" fmla="val 50579"/>
              <a:gd name="adj2" fmla="val -868"/>
              <a:gd name="adj3" fmla="val 53218"/>
              <a:gd name="adj4" fmla="val -21567"/>
              <a:gd name="adj5" fmla="val 85375"/>
              <a:gd name="adj6" fmla="val -31106"/>
              <a:gd name="adj7" fmla="val 164832"/>
              <a:gd name="adj8" fmla="val -30937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고객명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고객총괄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PM,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고객수행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PM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란은 자동검색기능이 있다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이름을 입력하여 검색되는 명칭을 클릭한다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08141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2205310" y="4125826"/>
            <a:ext cx="417601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3538" indent="-3635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7.1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7.2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발굴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교육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협업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7.3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파트너사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정보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eaLnBrk="1" hangingPunct="1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7.4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파트너사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개인정보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20281" y="3267217"/>
            <a:ext cx="580551" cy="580551"/>
          </a:xfrm>
          <a:prstGeom prst="rect">
            <a:avLst/>
          </a:prstGeom>
          <a:solidFill>
            <a:srgbClr val="081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CFB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0570" y="333600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spc="-50" dirty="0">
                <a:solidFill>
                  <a:schemeClr val="bg1"/>
                </a:solidFill>
                <a:latin typeface="Arial" panose="020B0604020202020204" pitchFamily="34" charset="0"/>
                <a:ea typeface="나눔고딕" pitchFamily="50" charset="-127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0792" y="3368824"/>
            <a:ext cx="28520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90600" algn="l"/>
              </a:tabLst>
            </a:pPr>
            <a:r>
              <a:rPr lang="ko-KR" altLang="en-US" sz="2600" b="1" dirty="0" err="1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rPr>
              <a:t>파트너사협업관리</a:t>
            </a:r>
            <a:endParaRPr lang="ko-KR" altLang="en-US" sz="2600" b="1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</a:gsLst>
                <a:lin ang="5400000" scaled="0"/>
              </a:gra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9" name="제목 3"/>
          <p:cNvSpPr txBox="1">
            <a:spLocks/>
          </p:cNvSpPr>
          <p:nvPr/>
        </p:nvSpPr>
        <p:spPr>
          <a:xfrm>
            <a:off x="1402348" y="2375927"/>
            <a:ext cx="4104357" cy="776873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Y울릉도B" pitchFamily="18" charset="-127"/>
                <a:ea typeface="HY울릉도B" pitchFamily="18" charset="-127"/>
              </a:defRPr>
            </a:lvl9pPr>
          </a:lstStyle>
          <a:p>
            <a:r>
              <a:rPr kumimoji="0" lang="en-US" altLang="ko-KR" sz="5000" dirty="0">
                <a:solidFill>
                  <a:schemeClr val="bg1">
                    <a:alpha val="11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CHAPTER</a:t>
            </a:r>
            <a:endParaRPr kumimoji="0" lang="ko-KR" altLang="en-US" sz="5000" dirty="0">
              <a:solidFill>
                <a:schemeClr val="bg1">
                  <a:alpha val="11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79" y="9343999"/>
            <a:ext cx="709442" cy="20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1846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34634" y="920552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ko-KR" altLang="en-US" sz="1600" b="1" spc="-150" dirty="0" err="1">
                <a:solidFill>
                  <a:prstClr val="white"/>
                </a:solidFill>
                <a:ea typeface="맑은 고딕" panose="020B0503020000020004" pitchFamily="50" charset="-127"/>
              </a:rPr>
              <a:t>파트너사협업관리</a:t>
            </a:r>
            <a:endParaRPr lang="ko-KR" altLang="en-US" sz="1600" b="1" spc="-150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Rectangle 100"/>
          <p:cNvSpPr txBox="1">
            <a:spLocks noChangeArrowheads="1"/>
          </p:cNvSpPr>
          <p:nvPr/>
        </p:nvSpPr>
        <p:spPr bwMode="auto">
          <a:xfrm>
            <a:off x="406954" y="1640632"/>
            <a:ext cx="6028370" cy="376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72000" indent="144000" algn="just">
              <a:lnSpc>
                <a:spcPct val="120000"/>
              </a:lnSpc>
            </a:pP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파트너사협업관리는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파트너사협업관리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 개인정보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14400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페이지로 분류됩니다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72000" indent="14400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00600" indent="-228600" algn="just">
              <a:lnSpc>
                <a:spcPct val="120000"/>
              </a:lnSpc>
              <a:buAutoNum type="arabicPeriod"/>
            </a:pP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파트너사협업관리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발굴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교육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협업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300600" indent="-228600" algn="just">
              <a:lnSpc>
                <a:spcPct val="120000"/>
              </a:lnSpc>
              <a:buAutoNum type="arabicPeriod"/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연도별로 협력사 현황을 파악할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원하는 협력사에 대한 상세 정보를 볼 수 있습니다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파트너사를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관리합니다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파트너사를 추가 및 수정합니다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파트너사소속 개인의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스킬목록을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조회합니다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개인정보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개인을 관리합니다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파트너사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개인을 추가 및 수정합니다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72000" indent="0" algn="just">
              <a:lnSpc>
                <a:spcPct val="120000"/>
              </a:lnSpc>
            </a:pP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  <a:p>
            <a:pPr marL="72000" indent="0" algn="just">
              <a:lnSpc>
                <a:spcPct val="12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7-1.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메뉴 개요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009A39-9ED9-41E2-9851-3574E5576B7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8" name="직사각형 7">
              <a:hlinkClick r:id="rId2" action="ppaction://hlinksldjump"/>
              <a:extLst>
                <a:ext uri="{FF2B5EF4-FFF2-40B4-BE49-F238E27FC236}">
                  <a16:creationId xmlns:a16="http://schemas.microsoft.com/office/drawing/2014/main" id="{4215B870-F811-4766-9332-8EA18B17FFAD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69D5666-01BC-44ED-85BC-9E682ACE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2284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92</a:t>
            </a:fld>
            <a:endParaRPr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(1/5)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22297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협업 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파트너 현황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195435" y="1412338"/>
            <a:ext cx="5417733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산업별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고객별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의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얼라인먼트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 현황과 성과 분석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GAP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분석결과를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GYR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로  표시하여  하여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Action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을 유도함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GAP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영역에 대하여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Recruitment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또는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Unstacking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등의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Action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을  취하도록 하고 이를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Tracking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하는 기능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94" y="4088904"/>
            <a:ext cx="4377071" cy="3040334"/>
          </a:xfrm>
          <a:prstGeom prst="rect">
            <a:avLst/>
          </a:prstGeom>
          <a:ln w="28575">
            <a:solidFill>
              <a:srgbClr val="007AD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050" y="4639586"/>
            <a:ext cx="1548513" cy="2085917"/>
          </a:xfrm>
          <a:prstGeom prst="rect">
            <a:avLst/>
          </a:prstGeom>
          <a:ln w="28575">
            <a:solidFill>
              <a:srgbClr val="007AD0"/>
            </a:solidFill>
          </a:ln>
        </p:spPr>
      </p:pic>
      <p:sp>
        <p:nvSpPr>
          <p:cNvPr id="13" name="설명선 3(강조선) 12"/>
          <p:cNvSpPr/>
          <p:nvPr/>
        </p:nvSpPr>
        <p:spPr>
          <a:xfrm>
            <a:off x="4839891" y="3539675"/>
            <a:ext cx="1398672" cy="298173"/>
          </a:xfrm>
          <a:prstGeom prst="accentCallout3">
            <a:avLst>
              <a:gd name="adj1" fmla="val 51828"/>
              <a:gd name="adj2" fmla="val -2552"/>
              <a:gd name="adj3" fmla="val 84906"/>
              <a:gd name="adj4" fmla="val -18594"/>
              <a:gd name="adj5" fmla="val 183944"/>
              <a:gd name="adj6" fmla="val -26909"/>
              <a:gd name="adj7" fmla="val 363503"/>
              <a:gd name="adj8" fmla="val 20578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Action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등록 팝업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EE165BC9-46DB-4933-B1C0-2796FE450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5A1AAF-6D1E-4B1D-9077-34AFD951F356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7" name="직사각형 16">
              <a:hlinkClick r:id="rId4" action="ppaction://hlinksldjump"/>
              <a:extLst>
                <a:ext uri="{FF2B5EF4-FFF2-40B4-BE49-F238E27FC236}">
                  <a16:creationId xmlns:a16="http://schemas.microsoft.com/office/drawing/2014/main" id="{1294140D-5D75-42E3-B02D-992D0E685220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D9B5658-CF4E-4EDA-A65C-4953B31B6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3009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93</a:t>
            </a:fld>
            <a:endParaRPr dirty="0"/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23019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협업 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_Recruitment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295189" y="1426721"/>
            <a:ext cx="5154920" cy="68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GAP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분석결과의 해결 경과를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Tracking</a:t>
            </a: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Recruitment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를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CRB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대상 등록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평가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,/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결과 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 평가는 객관적인 기준의 평가항목으로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단순하게 설정하여 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(2/5)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83389" y="3656856"/>
            <a:ext cx="5697939" cy="3785962"/>
            <a:chOff x="759198" y="2201006"/>
            <a:chExt cx="8140953" cy="422504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198" y="2719623"/>
              <a:ext cx="5925802" cy="3109443"/>
            </a:xfrm>
            <a:prstGeom prst="rect">
              <a:avLst/>
            </a:prstGeom>
            <a:ln w="28575">
              <a:solidFill>
                <a:srgbClr val="007AD0"/>
              </a:solidFill>
            </a:ln>
          </p:spPr>
        </p:pic>
        <p:sp>
          <p:nvSpPr>
            <p:cNvPr id="15" name="설명선 3(강조선) 14"/>
            <p:cNvSpPr/>
            <p:nvPr/>
          </p:nvSpPr>
          <p:spPr>
            <a:xfrm>
              <a:off x="6842517" y="2201006"/>
              <a:ext cx="2057634" cy="257734"/>
            </a:xfrm>
            <a:prstGeom prst="accentCallout3">
              <a:avLst>
                <a:gd name="adj1" fmla="val 49614"/>
                <a:gd name="adj2" fmla="val -3493"/>
                <a:gd name="adj3" fmla="val 97936"/>
                <a:gd name="adj4" fmla="val -18563"/>
                <a:gd name="adj5" fmla="val 223955"/>
                <a:gd name="adj6" fmla="val 13872"/>
                <a:gd name="adj7" fmla="val 419855"/>
                <a:gd name="adj8" fmla="val -14724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headEnd type="diamond"/>
              <a:tailEnd type="stealt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00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GAP</a:t>
              </a:r>
              <a:r>
                <a:rPr lang="ko-KR" altLang="en-US" sz="100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 영역 </a:t>
              </a:r>
              <a:r>
                <a:rPr lang="en-US" altLang="ko-KR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Tracking</a:t>
              </a:r>
              <a:endPara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설명선 3(강조선) 15"/>
            <p:cNvSpPr/>
            <p:nvPr/>
          </p:nvSpPr>
          <p:spPr>
            <a:xfrm>
              <a:off x="4769090" y="6011664"/>
              <a:ext cx="3223314" cy="414390"/>
            </a:xfrm>
            <a:prstGeom prst="accentCallout3">
              <a:avLst>
                <a:gd name="adj1" fmla="val 48848"/>
                <a:gd name="adj2" fmla="val -108"/>
                <a:gd name="adj3" fmla="val 47480"/>
                <a:gd name="adj4" fmla="val -40536"/>
                <a:gd name="adj5" fmla="val -21090"/>
                <a:gd name="adj6" fmla="val -56850"/>
                <a:gd name="adj7" fmla="val -160996"/>
                <a:gd name="adj8" fmla="val -60099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headEnd type="diamond"/>
              <a:tailEnd type="stealt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CRB </a:t>
              </a:r>
              <a:r>
                <a:rPr lang="ko-KR" alt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평가 항목 및 </a:t>
              </a:r>
              <a:r>
                <a:rPr lang="ko-KR" altLang="en-US" sz="100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결과 </a:t>
              </a:r>
              <a:r>
                <a:rPr lang="en-US" altLang="ko-KR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Status</a:t>
              </a:r>
              <a:endPara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7" name="Text Box 4">
            <a:extLst>
              <a:ext uri="{FF2B5EF4-FFF2-40B4-BE49-F238E27FC236}">
                <a16:creationId xmlns:a16="http://schemas.microsoft.com/office/drawing/2014/main" id="{ABC2FFB5-59B0-47D0-AC7C-FD5B4B760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DC7D56B-0E8D-4927-BCBB-B8A8C390897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9" name="직사각형 18">
              <a:hlinkClick r:id="rId3" action="ppaction://hlinksldjump"/>
              <a:extLst>
                <a:ext uri="{FF2B5EF4-FFF2-40B4-BE49-F238E27FC236}">
                  <a16:creationId xmlns:a16="http://schemas.microsoft.com/office/drawing/2014/main" id="{A0D1392B-3AAB-48E7-BB5D-E68F969F6902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029664A-B6FB-459A-ACF3-2E6C6B24A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5950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94</a:t>
            </a:fld>
            <a:endParaRPr dirty="0"/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22297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협업 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파트너 교육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298257" y="1415469"/>
            <a:ext cx="5154920" cy="68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 교육 계획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일정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비용 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피교육자별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교육결과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스킬 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파트너사별 보유 </a:t>
            </a:r>
            <a:r>
              <a:rPr lang="en-US" altLang="ko-KR" sz="1100" spc="-150" dirty="0" err="1">
                <a:solidFill>
                  <a:srgbClr val="262626"/>
                </a:solidFill>
                <a:ea typeface="맑은 고딕" pitchFamily="50" charset="-127"/>
              </a:rPr>
              <a:t>Skilll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(3/5)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34264" y="3972820"/>
            <a:ext cx="5918913" cy="3572468"/>
            <a:chOff x="534265" y="2810544"/>
            <a:chExt cx="8042192" cy="3749231"/>
          </a:xfrm>
        </p:grpSpPr>
        <p:sp>
          <p:nvSpPr>
            <p:cNvPr id="13" name="설명선 3(강조선) 12"/>
            <p:cNvSpPr/>
            <p:nvPr/>
          </p:nvSpPr>
          <p:spPr>
            <a:xfrm>
              <a:off x="6420106" y="4269889"/>
              <a:ext cx="1775791" cy="348027"/>
            </a:xfrm>
            <a:prstGeom prst="accentCallout3">
              <a:avLst>
                <a:gd name="adj1" fmla="val 45558"/>
                <a:gd name="adj2" fmla="val -2503"/>
                <a:gd name="adj3" fmla="val 18750"/>
                <a:gd name="adj4" fmla="val -16667"/>
                <a:gd name="adj5" fmla="val 22689"/>
                <a:gd name="adj6" fmla="val -50995"/>
                <a:gd name="adj7" fmla="val -118769"/>
                <a:gd name="adj8" fmla="val -62686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headEnd type="diamond"/>
              <a:tailEnd type="stealt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교육과정 관리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265" y="2810544"/>
              <a:ext cx="6108698" cy="101575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198" y="3958674"/>
              <a:ext cx="3529773" cy="2601101"/>
            </a:xfrm>
            <a:prstGeom prst="rect">
              <a:avLst/>
            </a:prstGeom>
          </p:spPr>
        </p:pic>
        <p:sp>
          <p:nvSpPr>
            <p:cNvPr id="16" name="설명선 3(강조선) 15"/>
            <p:cNvSpPr/>
            <p:nvPr/>
          </p:nvSpPr>
          <p:spPr>
            <a:xfrm>
              <a:off x="5601984" y="5340524"/>
              <a:ext cx="2974473" cy="452326"/>
            </a:xfrm>
            <a:prstGeom prst="accentCallout3">
              <a:avLst>
                <a:gd name="adj1" fmla="val 45270"/>
                <a:gd name="adj2" fmla="val -1371"/>
                <a:gd name="adj3" fmla="val 18750"/>
                <a:gd name="adj4" fmla="val -16667"/>
                <a:gd name="adj5" fmla="val 22689"/>
                <a:gd name="adj6" fmla="val -50995"/>
                <a:gd name="adj7" fmla="val 88505"/>
                <a:gd name="adj8" fmla="val -58984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headEnd type="diamond"/>
              <a:tailEnd type="stealt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00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파트너사별</a:t>
              </a:r>
              <a:r>
                <a:rPr lang="en-US" altLang="ko-KR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교육 </a:t>
              </a:r>
              <a:r>
                <a:rPr lang="ko-KR" altLang="en-US" sz="100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결과 관리</a:t>
              </a:r>
              <a:endPara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개인별 교육 결과  관리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620713" y="5025008"/>
            <a:ext cx="2797108" cy="2592288"/>
          </a:xfrm>
          <a:prstGeom prst="rect">
            <a:avLst/>
          </a:prstGeom>
          <a:noFill/>
          <a:ln>
            <a:solidFill>
              <a:srgbClr val="007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86048" y="3960244"/>
            <a:ext cx="4671143" cy="992756"/>
          </a:xfrm>
          <a:prstGeom prst="rect">
            <a:avLst/>
          </a:prstGeom>
          <a:noFill/>
          <a:ln>
            <a:solidFill>
              <a:srgbClr val="007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E994C2D6-BCB7-4709-AD04-C3EE41A46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4161E48-C444-4410-AFBD-6AAC8FA85BD1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1" name="직사각형 20">
              <a:hlinkClick r:id="rId4" action="ppaction://hlinksldjump"/>
              <a:extLst>
                <a:ext uri="{FF2B5EF4-FFF2-40B4-BE49-F238E27FC236}">
                  <a16:creationId xmlns:a16="http://schemas.microsoft.com/office/drawing/2014/main" id="{A30B5949-76CC-41C1-A5C7-F15BFE06BFA4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DD69998-0622-4E83-AB3E-D1A337D3E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833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95</a:t>
            </a:fld>
            <a:endParaRPr dirty="0"/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22297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협업 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파트너 협업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444078"/>
            <a:ext cx="5154920" cy="68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Cadence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계획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(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담당자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주기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방법 결정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)</a:t>
            </a: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Cadence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이력관리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 Cadence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에서 발생한 회의록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이슈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/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액션플랜 관리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(4/5)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76672" y="4016896"/>
            <a:ext cx="6028370" cy="3552516"/>
            <a:chOff x="328953" y="2541637"/>
            <a:chExt cx="9464865" cy="408919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953" y="2541637"/>
              <a:ext cx="6086739" cy="2351161"/>
            </a:xfrm>
            <a:prstGeom prst="rect">
              <a:avLst/>
            </a:prstGeom>
            <a:ln w="28575">
              <a:solidFill>
                <a:srgbClr val="007AD0"/>
              </a:solidFill>
            </a:ln>
          </p:spPr>
        </p:pic>
        <p:sp>
          <p:nvSpPr>
            <p:cNvPr id="14" name="설명선 3(강조선) 13"/>
            <p:cNvSpPr/>
            <p:nvPr/>
          </p:nvSpPr>
          <p:spPr>
            <a:xfrm>
              <a:off x="7283646" y="2720356"/>
              <a:ext cx="2125397" cy="348027"/>
            </a:xfrm>
            <a:prstGeom prst="accentCallout3">
              <a:avLst>
                <a:gd name="adj1" fmla="val 43953"/>
                <a:gd name="adj2" fmla="val -3642"/>
                <a:gd name="adj3" fmla="val 18750"/>
                <a:gd name="adj4" fmla="val -16667"/>
                <a:gd name="adj5" fmla="val 3922"/>
                <a:gd name="adj6" fmla="val -27478"/>
                <a:gd name="adj7" fmla="val 96010"/>
                <a:gd name="adj8" fmla="val -4718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headEnd type="diamond"/>
              <a:tailEnd type="stealt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Cadence </a:t>
              </a:r>
              <a:r>
                <a:rPr lang="ko-KR" altLang="en-US" sz="100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계획 </a:t>
              </a:r>
              <a:r>
                <a:rPr lang="en-US" altLang="ko-KR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/ </a:t>
              </a:r>
              <a:r>
                <a:rPr lang="ko-KR" alt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결과 </a:t>
              </a:r>
              <a:r>
                <a:rPr lang="ko-KR" alt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대시보드</a:t>
              </a:r>
              <a:endPara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6880" y="3457347"/>
              <a:ext cx="4292373" cy="3173485"/>
            </a:xfrm>
            <a:prstGeom prst="rect">
              <a:avLst/>
            </a:prstGeom>
            <a:ln w="28575">
              <a:solidFill>
                <a:srgbClr val="007AD0"/>
              </a:solidFill>
            </a:ln>
          </p:spPr>
        </p:pic>
        <p:sp>
          <p:nvSpPr>
            <p:cNvPr id="16" name="설명선 3(강조선) 15"/>
            <p:cNvSpPr/>
            <p:nvPr/>
          </p:nvSpPr>
          <p:spPr>
            <a:xfrm>
              <a:off x="7494251" y="4015990"/>
              <a:ext cx="2299567" cy="414390"/>
            </a:xfrm>
            <a:prstGeom prst="accentCallout3">
              <a:avLst>
                <a:gd name="adj1" fmla="val 50500"/>
                <a:gd name="adj2" fmla="val -1396"/>
                <a:gd name="adj3" fmla="val 18750"/>
                <a:gd name="adj4" fmla="val -16667"/>
                <a:gd name="adj5" fmla="val 15684"/>
                <a:gd name="adj6" fmla="val -29535"/>
                <a:gd name="adj7" fmla="val 154665"/>
                <a:gd name="adj8" fmla="val -53646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headEnd type="diamond"/>
              <a:tailEnd type="stealt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Cadence </a:t>
              </a:r>
              <a:r>
                <a:rPr lang="ko-KR" alt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</a:rPr>
                <a:t>이력관리 팝업</a:t>
              </a:r>
            </a:p>
          </p:txBody>
        </p:sp>
      </p:grpSp>
      <p:sp>
        <p:nvSpPr>
          <p:cNvPr id="18" name="Text Box 4">
            <a:extLst>
              <a:ext uri="{FF2B5EF4-FFF2-40B4-BE49-F238E27FC236}">
                <a16:creationId xmlns:a16="http://schemas.microsoft.com/office/drawing/2014/main" id="{DF9C5A37-464C-444C-8783-17795AC43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6350AF-2083-421E-9675-700295CC1FE3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20" name="직사각형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59DEF56D-0204-4CBC-A797-29F8C1668DEF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6FA9EA9-4ED9-4E93-AAE7-0547790AB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938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1DC22A-61C4-429C-8B86-6CDA4235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9" y="3755481"/>
            <a:ext cx="5966206" cy="2782934"/>
          </a:xfrm>
          <a:prstGeom prst="rect">
            <a:avLst/>
          </a:prstGeom>
          <a:ln w="31750">
            <a:solidFill>
              <a:srgbClr val="007AD0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I-</a:t>
            </a:r>
            <a:fld id="{5183AD12-897E-499E-9F21-BD87C94BE097}" type="slidenum">
              <a:rPr smtClean="0"/>
              <a:pPr>
                <a:defRPr/>
              </a:pPr>
              <a:t>96</a:t>
            </a:fld>
            <a:endParaRPr dirty="0"/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1188043" y="2422207"/>
            <a:ext cx="305372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협업 정보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비즈니스 현황</a:t>
            </a:r>
          </a:p>
        </p:txBody>
      </p:sp>
      <p:sp>
        <p:nvSpPr>
          <p:cNvPr id="5" name="Rectangle 100"/>
          <p:cNvSpPr txBox="1">
            <a:spLocks noChangeArrowheads="1"/>
          </p:cNvSpPr>
          <p:nvPr/>
        </p:nvSpPr>
        <p:spPr bwMode="auto">
          <a:xfrm>
            <a:off x="1350122" y="1424608"/>
            <a:ext cx="5154920" cy="68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회계연도별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비즈니스 현황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대쉬보드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(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KPI)</a:t>
            </a: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파트너사의 신용정보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파트너사의 </a:t>
            </a:r>
            <a:r>
              <a:rPr lang="en-US" altLang="ko-KR" sz="1100" spc="-150" dirty="0">
                <a:solidFill>
                  <a:srgbClr val="262626"/>
                </a:solidFill>
                <a:ea typeface="맑은 고딕" pitchFamily="50" charset="-127"/>
              </a:rPr>
              <a:t>AR 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정보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(5/5)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 rot="19918837">
            <a:off x="2299195" y="5178980"/>
            <a:ext cx="2334901" cy="587335"/>
          </a:xfrm>
          <a:prstGeom prst="rect">
            <a:avLst/>
          </a:prstGeom>
          <a:solidFill>
            <a:schemeClr val="accent2">
              <a:lumMod val="40000"/>
              <a:lumOff val="6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0000"/>
                </a:solidFill>
              </a:rPr>
              <a:t>예시 화면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B3D983CC-04A6-451E-816B-9159158A8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7-2.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6CA2ED-01A2-4979-B18F-5E30E85D650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8" name="직사각형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585DBD72-6238-474A-AE60-3EEA4EE51CDE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E9B70E-41D5-49B4-9362-0A669F6B9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617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521704"/>
            <a:ext cx="5154920" cy="4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Rectangle 61"/>
          <p:cNvSpPr>
            <a:spLocks noChangeArrowheads="1"/>
          </p:cNvSpPr>
          <p:nvPr/>
        </p:nvSpPr>
        <p:spPr bwMode="auto">
          <a:xfrm>
            <a:off x="1188043" y="2422207"/>
            <a:ext cx="134011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조회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233000"/>
            <a:ext cx="5086350" cy="2905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6440" y="6537176"/>
            <a:ext cx="561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원하는 </a:t>
            </a:r>
            <a:r>
              <a:rPr lang="ko-KR" altLang="en-US" sz="1400" dirty="0" err="1"/>
              <a:t>파트너사를</a:t>
            </a:r>
            <a:r>
              <a:rPr lang="ko-KR" altLang="en-US" sz="1400" dirty="0"/>
              <a:t> 검색하여 </a:t>
            </a:r>
            <a:r>
              <a:rPr lang="ko-KR" altLang="en-US" sz="1400" dirty="0" err="1"/>
              <a:t>파트너사에</a:t>
            </a:r>
            <a:r>
              <a:rPr lang="ko-KR" altLang="en-US" sz="1400" dirty="0"/>
              <a:t> 대한 세부 정보를 확인한다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검색란을</a:t>
            </a:r>
            <a:r>
              <a:rPr lang="ko-KR" altLang="en-US" sz="1400" dirty="0"/>
              <a:t> 비우고 검색버튼을 누르면 전체리스트를 가져온다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3233000"/>
            <a:ext cx="5075523" cy="2905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85825" y="3233000"/>
            <a:ext cx="5086350" cy="2905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539" y="4968999"/>
            <a:ext cx="1390650" cy="200025"/>
          </a:xfrm>
          <a:prstGeom prst="rect">
            <a:avLst/>
          </a:prstGeom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7-3.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679247-2968-421C-9CFB-188988AA3EAF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7" name="직사각형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D01E0474-9C0F-49A2-9B18-9C08B820E891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0FC360-1CFE-4413-88DD-2096ED6A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1788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5" y="3028407"/>
            <a:ext cx="6046879" cy="3379139"/>
          </a:xfrm>
          <a:prstGeom prst="rect">
            <a:avLst/>
          </a:prstGeom>
        </p:spPr>
      </p:pic>
      <p:sp>
        <p:nvSpPr>
          <p:cNvPr id="3" name="Rectangle 100"/>
          <p:cNvSpPr txBox="1">
            <a:spLocks noChangeArrowheads="1"/>
          </p:cNvSpPr>
          <p:nvPr/>
        </p:nvSpPr>
        <p:spPr bwMode="auto">
          <a:xfrm>
            <a:off x="1350122" y="1418819"/>
            <a:ext cx="5154920" cy="6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marL="174625" indent="-1746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파트너사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정보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파트너사 신규 등록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  <a:p>
            <a:pPr marL="171450" indent="-171450" algn="just">
              <a:lnSpc>
                <a:spcPct val="1100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파트너사개인별 </a:t>
            </a:r>
            <a:r>
              <a:rPr lang="ko-KR" altLang="en-US" sz="1100" spc="-150" dirty="0" err="1">
                <a:solidFill>
                  <a:srgbClr val="262626"/>
                </a:solidFill>
                <a:ea typeface="맑은 고딕" pitchFamily="50" charset="-127"/>
              </a:rPr>
              <a:t>스킬목록</a:t>
            </a:r>
            <a:r>
              <a:rPr lang="ko-KR" altLang="en-US" sz="1100" spc="-150" dirty="0">
                <a:solidFill>
                  <a:srgbClr val="262626"/>
                </a:solidFill>
                <a:ea typeface="맑은 고딕" pitchFamily="50" charset="-127"/>
              </a:rPr>
              <a:t> 조회</a:t>
            </a:r>
            <a:endParaRPr lang="en-US" altLang="ko-KR" sz="1100" spc="-15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5" name="Rectangle 61"/>
          <p:cNvSpPr>
            <a:spLocks noChangeArrowheads="1"/>
          </p:cNvSpPr>
          <p:nvPr/>
        </p:nvSpPr>
        <p:spPr bwMode="auto">
          <a:xfrm>
            <a:off x="1188043" y="2422207"/>
            <a:ext cx="269144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</a:t>
            </a:r>
            <a:r>
              <a:rPr lang="ko-KR" altLang="en-US" sz="1200" b="1" kern="0" dirty="0">
                <a:solidFill>
                  <a:srgbClr val="FFFFFF"/>
                </a:solidFill>
                <a:latin typeface="+mn-ea"/>
              </a:rPr>
              <a:t> 정보 세부 조회</a:t>
            </a:r>
            <a:r>
              <a:rPr lang="en-US" altLang="ko-KR" sz="1200" b="1" kern="0" dirty="0">
                <a:solidFill>
                  <a:srgbClr val="FFFFFF"/>
                </a:solidFill>
                <a:latin typeface="+mn-ea"/>
              </a:rPr>
              <a:t>_</a:t>
            </a:r>
            <a:r>
              <a:rPr lang="ko-KR" altLang="en-US" sz="1200" b="1" kern="0" dirty="0" err="1">
                <a:solidFill>
                  <a:srgbClr val="FFFFFF"/>
                </a:solidFill>
                <a:latin typeface="+mn-ea"/>
              </a:rPr>
              <a:t>파트너사정보</a:t>
            </a:r>
            <a:endParaRPr lang="ko-KR" altLang="en-US" sz="1200" b="1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325561" y="941490"/>
            <a:ext cx="5093834" cy="26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HOME 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파트너사협업관리</a:t>
            </a:r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440" y="7261717"/>
            <a:ext cx="56108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‘</a:t>
            </a:r>
            <a:r>
              <a:rPr lang="ko-KR" altLang="en-US" sz="1400" dirty="0" err="1"/>
              <a:t>파트너사</a:t>
            </a:r>
            <a:r>
              <a:rPr lang="ko-KR" altLang="en-US" sz="1400" dirty="0"/>
              <a:t> 정보</a:t>
            </a:r>
            <a:r>
              <a:rPr lang="en-US" altLang="ko-KR" sz="1400" dirty="0"/>
              <a:t>’, ‘</a:t>
            </a:r>
            <a:r>
              <a:rPr lang="ko-KR" altLang="en-US" sz="1400" dirty="0"/>
              <a:t>기타</a:t>
            </a:r>
            <a:r>
              <a:rPr lang="en-US" altLang="ko-KR" sz="1400" dirty="0"/>
              <a:t>‘, ‘</a:t>
            </a:r>
            <a:r>
              <a:rPr lang="ko-KR" altLang="en-US" sz="1400" dirty="0"/>
              <a:t>파트너사개인 리스트</a:t>
            </a:r>
            <a:r>
              <a:rPr lang="en-US" altLang="ko-KR" sz="1400" dirty="0"/>
              <a:t>’</a:t>
            </a:r>
            <a:r>
              <a:rPr lang="ko-KR" altLang="en-US" sz="1400" dirty="0"/>
              <a:t>를 확인할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조직도 보기를 클릭하면 해당 파트너사의 조직도를 확인할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파트너사</a:t>
            </a:r>
            <a:r>
              <a:rPr lang="ko-KR" altLang="en-US" sz="1400" dirty="0"/>
              <a:t> 개인 리스트는 해당 </a:t>
            </a:r>
            <a:r>
              <a:rPr lang="ko-KR" altLang="en-US" sz="1400" dirty="0" err="1"/>
              <a:t>파트너사에</a:t>
            </a:r>
            <a:r>
              <a:rPr lang="ko-KR" altLang="en-US" sz="1400" dirty="0"/>
              <a:t> 속해 있는 개인리스트 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개인 리스트에서 개인명을 클릭하면 해당 파트너사 개인 정보 페이지로 이동한다</a:t>
            </a:r>
            <a:r>
              <a:rPr lang="en-US" altLang="ko-KR" sz="1400" dirty="0"/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 flipH="1">
            <a:off x="406026" y="5582831"/>
            <a:ext cx="6045948" cy="1286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3718" y="2929680"/>
            <a:ext cx="6141324" cy="34778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설명선 3(강조선) 22"/>
          <p:cNvSpPr/>
          <p:nvPr/>
        </p:nvSpPr>
        <p:spPr>
          <a:xfrm>
            <a:off x="1620068" y="4627950"/>
            <a:ext cx="1600151" cy="494038"/>
          </a:xfrm>
          <a:prstGeom prst="accentCallout3">
            <a:avLst>
              <a:gd name="adj1" fmla="val 43423"/>
              <a:gd name="adj2" fmla="val 100510"/>
              <a:gd name="adj3" fmla="val 58042"/>
              <a:gd name="adj4" fmla="val 123079"/>
              <a:gd name="adj5" fmla="val 75922"/>
              <a:gd name="adj6" fmla="val 147021"/>
              <a:gd name="adj7" fmla="val 183004"/>
              <a:gd name="adj8" fmla="val 129501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링크기능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클릭하면 해당 파트너 개인정보로 이동한다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 flipH="1">
            <a:off x="5596299" y="6130836"/>
            <a:ext cx="823095" cy="2304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설명선 3(강조선) 25"/>
          <p:cNvSpPr/>
          <p:nvPr/>
        </p:nvSpPr>
        <p:spPr>
          <a:xfrm>
            <a:off x="3433192" y="6499394"/>
            <a:ext cx="1600151" cy="485347"/>
          </a:xfrm>
          <a:prstGeom prst="accentCallout3">
            <a:avLst>
              <a:gd name="adj1" fmla="val 43423"/>
              <a:gd name="adj2" fmla="val 100510"/>
              <a:gd name="adj3" fmla="val 81890"/>
              <a:gd name="adj4" fmla="val 128866"/>
              <a:gd name="adj5" fmla="val 49689"/>
              <a:gd name="adj6" fmla="val 149914"/>
              <a:gd name="adj7" fmla="val -21816"/>
              <a:gd name="adj8" fmla="val 162024"/>
            </a:avLst>
          </a:prstGeom>
          <a:solidFill>
            <a:schemeClr val="bg1"/>
          </a:solidFill>
          <a:ln w="6350">
            <a:solidFill>
              <a:schemeClr val="tx1"/>
            </a:solidFill>
            <a:headEnd type="diamond"/>
            <a:tailEnd type="stealt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고객개인 리스트가 많은 경우 페이지를 넘기며 확인이 가능하다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7A9714-AF6E-4F8E-AD49-DACC05CF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6" y="3196470"/>
            <a:ext cx="3264264" cy="289605"/>
          </a:xfrm>
          <a:prstGeom prst="rect">
            <a:avLst/>
          </a:prstGeom>
        </p:spPr>
      </p:pic>
      <p:sp>
        <p:nvSpPr>
          <p:cNvPr id="17" name="Text Box 4">
            <a:extLst>
              <a:ext uri="{FF2B5EF4-FFF2-40B4-BE49-F238E27FC236}">
                <a16:creationId xmlns:a16="http://schemas.microsoft.com/office/drawing/2014/main" id="{F13D303F-3E06-4D19-B974-0C4124612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220546"/>
            <a:ext cx="4319588" cy="36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C0504D"/>
              </a:buClr>
              <a:buFont typeface="Wingdings" pitchFamily="2" charset="2"/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7-3. 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파트너사정보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0CD48C-CD79-4F28-BAC7-37CA166E24A5}"/>
              </a:ext>
            </a:extLst>
          </p:cNvPr>
          <p:cNvGrpSpPr/>
          <p:nvPr/>
        </p:nvGrpSpPr>
        <p:grpSpPr>
          <a:xfrm>
            <a:off x="5335116" y="9570017"/>
            <a:ext cx="1351377" cy="534845"/>
            <a:chOff x="1988840" y="2096001"/>
            <a:chExt cx="1669859" cy="668018"/>
          </a:xfrm>
        </p:grpSpPr>
        <p:sp>
          <p:nvSpPr>
            <p:cNvPr id="19" name="직사각형 18">
              <a:hlinkClick r:id="rId4" action="ppaction://hlinksldjump"/>
              <a:extLst>
                <a:ext uri="{FF2B5EF4-FFF2-40B4-BE49-F238E27FC236}">
                  <a16:creationId xmlns:a16="http://schemas.microsoft.com/office/drawing/2014/main" id="{7DC7F662-FDF5-4007-9AB7-71E51ED2638A}"/>
                </a:ext>
              </a:extLst>
            </p:cNvPr>
            <p:cNvSpPr/>
            <p:nvPr/>
          </p:nvSpPr>
          <p:spPr>
            <a:xfrm>
              <a:off x="2389906" y="2161998"/>
              <a:ext cx="1268793" cy="28845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FFFF00"/>
                  </a:solidFill>
                </a:rPr>
                <a:t>목차로</a:t>
              </a:r>
              <a:r>
                <a:rPr lang="ko-KR" altLang="en-US" sz="1000" dirty="0"/>
                <a:t> 이동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D683BC8-1020-4C33-B7DE-1800C2B8D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840" y="2096001"/>
              <a:ext cx="648072" cy="66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486223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 및 목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. 일정관리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12. 관리자메뉴얼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_13.메뉴 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. 셀러스 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. Quick Star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고객영업활동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. 경쟁사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. 파트너사협업관리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성과관리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사업전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23757</TotalTime>
  <Words>8549</Words>
  <Application>Microsoft Office PowerPoint</Application>
  <PresentationFormat>A4 용지(210x297mm)</PresentationFormat>
  <Paragraphs>1641</Paragraphs>
  <Slides>132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132</vt:i4>
      </vt:variant>
    </vt:vector>
  </HeadingPairs>
  <TitlesOfParts>
    <vt:vector size="151" baseType="lpstr">
      <vt:lpstr>HY견고딕</vt:lpstr>
      <vt:lpstr>HY울릉도B</vt:lpstr>
      <vt:lpstr>HY헤드라인M</vt:lpstr>
      <vt:lpstr>나눔고딕</vt:lpstr>
      <vt:lpstr>맑은 고딕</vt:lpstr>
      <vt:lpstr>Arial</vt:lpstr>
      <vt:lpstr>Wingdings</vt:lpstr>
      <vt:lpstr>표지 및 목차</vt:lpstr>
      <vt:lpstr>1. 셀러스 개요</vt:lpstr>
      <vt:lpstr>2. Quick Start</vt:lpstr>
      <vt:lpstr>1_디자인 사용자 지정</vt:lpstr>
      <vt:lpstr>3_고객영업활동</vt:lpstr>
      <vt:lpstr>7. 경쟁사</vt:lpstr>
      <vt:lpstr>5. 파트너사협업관리</vt:lpstr>
      <vt:lpstr>6_성과관리</vt:lpstr>
      <vt:lpstr>7_사업전략</vt:lpstr>
      <vt:lpstr>8. 일정관리</vt:lpstr>
      <vt:lpstr>1_12. 관리자메뉴얼</vt:lpstr>
      <vt:lpstr>2_13.메뉴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한상덕</Manager>
  <Company>(주)유니포인트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2013년-1차 사법업무전산화 WAS</dc:title>
  <dc:creator>한상덕부장</dc:creator>
  <cp:lastModifiedBy>심 윤영</cp:lastModifiedBy>
  <cp:revision>2234</cp:revision>
  <cp:lastPrinted>2016-10-19T08:39:35Z</cp:lastPrinted>
  <dcterms:created xsi:type="dcterms:W3CDTF">2011-05-26T09:22:46Z</dcterms:created>
  <dcterms:modified xsi:type="dcterms:W3CDTF">2018-11-19T04:43:36Z</dcterms:modified>
</cp:coreProperties>
</file>